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handoutMasterIdLst>
    <p:handoutMasterId r:id="rId46"/>
  </p:handoutMasterIdLst>
  <p:sldIdLst>
    <p:sldId id="256" r:id="rId22"/>
    <p:sldId id="257"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406" r:id="rId36"/>
    <p:sldId id="408" r:id="rId37"/>
    <p:sldId id="410" r:id="rId38"/>
    <p:sldId id="411" r:id="rId39"/>
    <p:sldId id="412" r:id="rId40"/>
    <p:sldId id="413" r:id="rId41"/>
    <p:sldId id="390" r:id="rId42"/>
    <p:sldId id="393" r:id="rId43"/>
    <p:sldId id="276" r:id="rId44"/>
  </p:sldIdLst>
  <p:sldSz cx="12192000" cy="6858000"/>
  <p:notesSz cx="6858000" cy="9144000"/>
  <p:embeddedFontLst>
    <p:embeddedFont>
      <p:font typeface="Consolas" panose="020B0609020204030204" pitchFamily="49" charset="0"/>
      <p:regular r:id="rId47"/>
      <p:bold r:id="rId48"/>
      <p:italic r:id="rId49"/>
      <p:boldItalic r:id="rId50"/>
    </p:embeddedFont>
    <p:embeddedFont>
      <p:font typeface="Figtree" panose="020B0604020202020204" charset="0"/>
      <p:regular r:id="rId51"/>
      <p:bold r:id="rId52"/>
      <p:italic r:id="rId53"/>
      <p:boldItalic r:id="rId54"/>
    </p:embeddedFont>
    <p:embeddedFont>
      <p:font typeface="Figtree Light" panose="020B0604020202020204" charset="0"/>
      <p:regular r:id="rId55"/>
      <p:italic r:id="rId56"/>
    </p:embeddedFont>
    <p:embeddedFont>
      <p:font typeface="Montserrat" pitchFamily="2" charset="0"/>
      <p:regular r:id="rId57"/>
      <p:bold r:id="rId58"/>
      <p:italic r:id="rId59"/>
      <p:boldItalic r:id="rId60"/>
    </p:embeddedFont>
    <p:embeddedFont>
      <p:font typeface="Montserrat Black" pitchFamily="2" charset="0"/>
      <p:bold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ldId id="256"/>
            <p14:sldId id="257"/>
            <p14:sldId id="394"/>
            <p14:sldId id="395"/>
            <p14:sldId id="396"/>
            <p14:sldId id="397"/>
            <p14:sldId id="398"/>
            <p14:sldId id="399"/>
            <p14:sldId id="400"/>
            <p14:sldId id="401"/>
            <p14:sldId id="402"/>
            <p14:sldId id="403"/>
            <p14:sldId id="404"/>
            <p14:sldId id="405"/>
            <p14:sldId id="406"/>
            <p14:sldId id="408"/>
            <p14:sldId id="410"/>
            <p14:sldId id="411"/>
            <p14:sldId id="412"/>
            <p14:sldId id="413"/>
            <p14:sldId id="390"/>
            <p14:sldId id="393"/>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AC"/>
    <a:srgbClr val="5F5F5F"/>
    <a:srgbClr val="333333"/>
    <a:srgbClr val="575757"/>
    <a:srgbClr val="000000"/>
    <a:srgbClr val="0D0D0D"/>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7" autoAdjust="0"/>
    <p:restoredTop sz="58512" autoAdjust="0"/>
  </p:normalViewPr>
  <p:slideViewPr>
    <p:cSldViewPr snapToGrid="0">
      <p:cViewPr>
        <p:scale>
          <a:sx n="100" d="100"/>
          <a:sy n="100" d="100"/>
        </p:scale>
        <p:origin x="58" y="-883"/>
      </p:cViewPr>
      <p:guideLst/>
    </p:cSldViewPr>
  </p:slideViewPr>
  <p:outlineViewPr>
    <p:cViewPr>
      <p:scale>
        <a:sx n="33" d="100"/>
        <a:sy n="33" d="100"/>
      </p:scale>
      <p:origin x="0" y="-15912"/>
    </p:cViewPr>
    <p:sldLst>
      <p:sld r:id="rId1" collapse="1"/>
    </p:sldLst>
  </p:outlineViewPr>
  <p:notesTextViewPr>
    <p:cViewPr>
      <p:scale>
        <a:sx n="1" d="1"/>
        <a:sy n="1" d="1"/>
      </p:scale>
      <p:origin x="0" y="0"/>
    </p:cViewPr>
  </p:notesTextViewPr>
  <p:notesViewPr>
    <p:cSldViewPr snapToGrid="0">
      <p:cViewPr>
        <p:scale>
          <a:sx n="150" d="100"/>
          <a:sy n="150" d="100"/>
        </p:scale>
        <p:origin x="638" y="-387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18/11/2025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C54EA-4BB1-0AE2-2B2D-97D7E4A95D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BBE463D-DC62-2177-2EC8-C380496AEF5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CCA8-468D-9A5C-6C78-2FABEC870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9D3F8-5EE9-C4FB-EAD1-E7918162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9537F-8AF1-A0B2-2A0D-49A0EE80E1EE}"/>
              </a:ext>
            </a:extLst>
          </p:cNvPr>
          <p:cNvSpPr>
            <a:spLocks noGrp="1"/>
          </p:cNvSpPr>
          <p:nvPr>
            <p:ph type="body" idx="1"/>
          </p:nvPr>
        </p:nvSpPr>
        <p:spPr/>
        <p:txBody>
          <a:bodyPr/>
          <a:lstStyle/>
          <a:p>
            <a:r>
              <a:rPr lang="en-GB" dirty="0"/>
              <a:t>Using </a:t>
            </a:r>
            <a:r>
              <a:rPr lang="en-GB" sz="1200" b="1" kern="1200" dirty="0">
                <a:solidFill>
                  <a:schemeClr val="tx1"/>
                </a:solidFill>
                <a:latin typeface="+mn-lt"/>
                <a:ea typeface="+mn-ea"/>
                <a:cs typeface="+mn-cs"/>
              </a:rPr>
              <a:t>(?:pattern)</a:t>
            </a:r>
            <a:r>
              <a:rPr lang="en-GB" dirty="0"/>
              <a:t> instead of </a:t>
            </a:r>
            <a:r>
              <a:rPr lang="en-GB" sz="1200" b="1" kern="1200" dirty="0">
                <a:solidFill>
                  <a:schemeClr val="tx1"/>
                </a:solidFill>
                <a:latin typeface="+mn-lt"/>
                <a:ea typeface="+mn-ea"/>
                <a:cs typeface="+mn-cs"/>
              </a:rPr>
              <a:t>(pattern)</a:t>
            </a:r>
            <a:r>
              <a:rPr lang="en-GB" dirty="0"/>
              <a:t> is helpful for performance tuning because it avoids the overhead of storing captured groups. It’s also useful when adding an extra grouping to a large or complex regular expression, as it won’t change the numbering of existing </a:t>
            </a:r>
            <a:r>
              <a:rPr lang="en-GB" sz="1200" b="1" kern="1200" dirty="0" err="1">
                <a:solidFill>
                  <a:schemeClr val="tx1"/>
                </a:solidFill>
                <a:latin typeface="+mn-lt"/>
                <a:ea typeface="+mn-ea"/>
                <a:cs typeface="+mn-cs"/>
              </a:rPr>
              <a:t>m.groups</a:t>
            </a:r>
            <a:r>
              <a:rPr lang="en-GB" sz="1200" b="1" kern="1200" dirty="0">
                <a:solidFill>
                  <a:schemeClr val="tx1"/>
                </a:solidFill>
                <a:latin typeface="+mn-lt"/>
                <a:ea typeface="+mn-ea"/>
                <a:cs typeface="+mn-cs"/>
              </a:rPr>
              <a:t>()</a:t>
            </a:r>
            <a:r>
              <a:rPr lang="en-GB" dirty="0"/>
              <a:t> references. This makes expressions easier to maintain and more efficient to run.</a:t>
            </a:r>
          </a:p>
        </p:txBody>
      </p:sp>
      <p:sp>
        <p:nvSpPr>
          <p:cNvPr id="4" name="Slide Number Placeholder 3">
            <a:extLst>
              <a:ext uri="{FF2B5EF4-FFF2-40B4-BE49-F238E27FC236}">
                <a16:creationId xmlns:a16="http://schemas.microsoft.com/office/drawing/2014/main" id="{DAAEB2E3-0793-24C7-0F04-2EA9D15A9690}"/>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30802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38B6-AA40-D290-06D7-E74A323B3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1C13E-9AB2-CA33-7311-87CAF4E67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B79A2-8F08-A8C8-F1DA-A2725DC39525}"/>
              </a:ext>
            </a:extLst>
          </p:cNvPr>
          <p:cNvSpPr>
            <a:spLocks noGrp="1"/>
          </p:cNvSpPr>
          <p:nvPr>
            <p:ph type="body" idx="1"/>
          </p:nvPr>
        </p:nvSpPr>
        <p:spPr/>
        <p:txBody>
          <a:bodyPr/>
          <a:lstStyle/>
          <a:p>
            <a:r>
              <a:rPr lang="en-GB" dirty="0"/>
              <a:t>The </a:t>
            </a:r>
            <a:r>
              <a:rPr lang="en-GB" sz="1200" b="1" kern="1200" dirty="0" err="1">
                <a:solidFill>
                  <a:schemeClr val="tx1"/>
                </a:solidFill>
                <a:latin typeface="+mn-lt"/>
                <a:ea typeface="+mn-ea"/>
                <a:cs typeface="+mn-cs"/>
              </a:rPr>
              <a:t>MatchObject</a:t>
            </a:r>
            <a:r>
              <a:rPr lang="en-GB" dirty="0"/>
              <a:t> provides several helpful methods for locating where matches occur within a string.</a:t>
            </a:r>
          </a:p>
          <a:p>
            <a:endParaRPr lang="en-GB" dirty="0"/>
          </a:p>
          <a:p>
            <a:r>
              <a:rPr lang="en-GB" dirty="0"/>
              <a:t>The </a:t>
            </a:r>
            <a:r>
              <a:rPr lang="en-GB" sz="1200" b="1" kern="1200" dirty="0">
                <a:solidFill>
                  <a:schemeClr val="tx1"/>
                </a:solidFill>
                <a:latin typeface="+mn-lt"/>
                <a:ea typeface="+mn-ea"/>
                <a:cs typeface="+mn-cs"/>
              </a:rPr>
              <a:t>start()</a:t>
            </a:r>
            <a:r>
              <a:rPr lang="en-GB" dirty="0"/>
              <a:t> method returns the index position where each captured group begins, while </a:t>
            </a:r>
            <a:r>
              <a:rPr lang="en-GB" sz="1200" b="1" kern="1200" dirty="0">
                <a:solidFill>
                  <a:schemeClr val="tx1"/>
                </a:solidFill>
                <a:latin typeface="+mn-lt"/>
                <a:ea typeface="+mn-ea"/>
                <a:cs typeface="+mn-cs"/>
              </a:rPr>
              <a:t>end()</a:t>
            </a:r>
            <a:r>
              <a:rPr lang="en-GB" dirty="0"/>
              <a:t> returns the position just after the end of each match. Together, these help identify the exact substring boundaries.</a:t>
            </a:r>
          </a:p>
          <a:p>
            <a:endParaRPr lang="en-GB" dirty="0"/>
          </a:p>
          <a:p>
            <a:r>
              <a:rPr lang="en-GB" dirty="0"/>
              <a:t>The </a:t>
            </a:r>
            <a:r>
              <a:rPr lang="en-GB" sz="1200" b="1" kern="1200" dirty="0" err="1">
                <a:solidFill>
                  <a:schemeClr val="tx1"/>
                </a:solidFill>
                <a:latin typeface="+mn-lt"/>
                <a:ea typeface="+mn-ea"/>
                <a:cs typeface="+mn-cs"/>
              </a:rPr>
              <a:t>lastindex</a:t>
            </a:r>
            <a:r>
              <a:rPr lang="en-GB" dirty="0"/>
              <a:t> attribute gives the index number of the last successfully matched group, which is useful when iterating over variable-length patterns.</a:t>
            </a:r>
          </a:p>
          <a:p>
            <a:endParaRPr lang="en-GB" dirty="0"/>
          </a:p>
          <a:p>
            <a:r>
              <a:rPr lang="en-GB" dirty="0"/>
              <a:t>In the example, the code prints both the captured groups and their positional indexes, showing how </a:t>
            </a:r>
            <a:r>
              <a:rPr lang="en-GB" sz="1200" kern="1200" dirty="0">
                <a:solidFill>
                  <a:schemeClr val="tx1"/>
                </a:solidFill>
                <a:latin typeface="+mn-lt"/>
                <a:ea typeface="+mn-ea"/>
                <a:cs typeface="+mn-cs"/>
              </a:rPr>
              <a:t>start()</a:t>
            </a:r>
            <a:r>
              <a:rPr lang="en-GB" dirty="0"/>
              <a:t> and </a:t>
            </a:r>
            <a:r>
              <a:rPr lang="en-GB" sz="1200" kern="1200" dirty="0">
                <a:solidFill>
                  <a:schemeClr val="tx1"/>
                </a:solidFill>
                <a:latin typeface="+mn-lt"/>
                <a:ea typeface="+mn-ea"/>
                <a:cs typeface="+mn-cs"/>
              </a:rPr>
              <a:t>end()</a:t>
            </a:r>
            <a:r>
              <a:rPr lang="en-GB" dirty="0"/>
              <a:t> map to the string’s character positions. This helps visualise how Python’s regex engine tracks each part of a match.</a:t>
            </a:r>
          </a:p>
          <a:p>
            <a:endParaRPr lang="en-GB" dirty="0"/>
          </a:p>
        </p:txBody>
      </p:sp>
      <p:sp>
        <p:nvSpPr>
          <p:cNvPr id="4" name="Slide Number Placeholder 3">
            <a:extLst>
              <a:ext uri="{FF2B5EF4-FFF2-40B4-BE49-F238E27FC236}">
                <a16:creationId xmlns:a16="http://schemas.microsoft.com/office/drawing/2014/main" id="{342557B6-5BAD-0BC4-CB0A-93A835D2918D}"/>
              </a:ext>
            </a:extLst>
          </p:cNvPr>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362073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6F025-F6E7-72AE-A7B1-2479F5503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6D87D-1BF2-9B3B-B789-642275965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DA244-3EC5-609C-CB9F-6834BAC7F68C}"/>
              </a:ext>
            </a:extLst>
          </p:cNvPr>
          <p:cNvSpPr>
            <a:spLocks noGrp="1"/>
          </p:cNvSpPr>
          <p:nvPr>
            <p:ph type="body" idx="1"/>
          </p:nvPr>
        </p:nvSpPr>
        <p:spPr/>
        <p:txBody>
          <a:bodyPr/>
          <a:lstStyle/>
          <a:p>
            <a:r>
              <a:rPr lang="en-GB" dirty="0"/>
              <a:t>One of the most anticipated features added to Python’s regular expressions was </a:t>
            </a:r>
            <a:r>
              <a:rPr lang="en-GB" b="1" dirty="0"/>
              <a:t>named captures, </a:t>
            </a:r>
            <a:r>
              <a:rPr lang="en-GB" dirty="0"/>
              <a:t>the ability to assign meaningful names to capturing groups.</a:t>
            </a:r>
          </a:p>
          <a:p>
            <a:r>
              <a:rPr lang="en-GB" dirty="0"/>
              <a:t>Captured values are stored in a </a:t>
            </a:r>
            <a:r>
              <a:rPr lang="en-GB" b="1" dirty="0"/>
              <a:t>dictionary</a:t>
            </a:r>
            <a:r>
              <a:rPr lang="en-GB" dirty="0"/>
              <a:t>, where the keys correspond to the group names and the values contain the matched text. These names can also be used as </a:t>
            </a:r>
            <a:r>
              <a:rPr lang="en-GB" b="1" dirty="0"/>
              <a:t>back-references</a:t>
            </a:r>
            <a:r>
              <a:rPr lang="en-GB" dirty="0"/>
              <a:t> within a replacement string using the syntax </a:t>
            </a:r>
            <a:r>
              <a:rPr lang="en-GB" sz="1200" b="1" kern="1200" dirty="0">
                <a:solidFill>
                  <a:schemeClr val="tx1"/>
                </a:solidFill>
                <a:latin typeface="+mn-lt"/>
                <a:ea typeface="+mn-ea"/>
                <a:cs typeface="+mn-cs"/>
              </a:rPr>
              <a:t>(?P=name)</a:t>
            </a:r>
            <a:r>
              <a:rPr lang="en-GB" dirty="0"/>
              <a:t>.</a:t>
            </a:r>
          </a:p>
          <a:p>
            <a:endParaRPr lang="en-GB" dirty="0"/>
          </a:p>
          <a:p>
            <a:r>
              <a:rPr lang="en-GB" dirty="0"/>
              <a:t>The </a:t>
            </a:r>
            <a:r>
              <a:rPr lang="en-GB" sz="1200" b="1" kern="1200" dirty="0" err="1">
                <a:solidFill>
                  <a:schemeClr val="tx1"/>
                </a:solidFill>
                <a:latin typeface="+mn-lt"/>
                <a:ea typeface="+mn-ea"/>
                <a:cs typeface="+mn-cs"/>
              </a:rPr>
              <a:t>re.X</a:t>
            </a:r>
            <a:r>
              <a:rPr lang="en-GB" dirty="0"/>
              <a:t> (or </a:t>
            </a:r>
            <a:r>
              <a:rPr lang="en-GB" sz="1200" b="1" kern="1200" dirty="0" err="1">
                <a:solidFill>
                  <a:schemeClr val="tx1"/>
                </a:solidFill>
                <a:latin typeface="+mn-lt"/>
                <a:ea typeface="+mn-ea"/>
                <a:cs typeface="+mn-cs"/>
              </a:rPr>
              <a:t>re.VERBOSE</a:t>
            </a:r>
            <a:r>
              <a:rPr lang="en-GB" dirty="0"/>
              <a:t>) flag, shown here, allows whitespace and line breaks to be included in the regular expression for readability - they are ignored by the regex engine.</a:t>
            </a:r>
          </a:p>
          <a:p>
            <a:endParaRPr lang="en-GB" dirty="0"/>
          </a:p>
        </p:txBody>
      </p:sp>
      <p:sp>
        <p:nvSpPr>
          <p:cNvPr id="4" name="Slide Number Placeholder 3">
            <a:extLst>
              <a:ext uri="{FF2B5EF4-FFF2-40B4-BE49-F238E27FC236}">
                <a16:creationId xmlns:a16="http://schemas.microsoft.com/office/drawing/2014/main" id="{50F56C85-48B2-AF31-85E6-BE4D2666333E}"/>
              </a:ext>
            </a:extLst>
          </p:cNvPr>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38017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1" dirty="0"/>
              <a:t>minimal quantifier</a:t>
            </a:r>
            <a:r>
              <a:rPr lang="en-GB" dirty="0"/>
              <a:t> matches as few characters as possible, while a </a:t>
            </a:r>
            <a:r>
              <a:rPr lang="en-GB" b="1" dirty="0"/>
              <a:t>greedy quantifier</a:t>
            </a:r>
            <a:r>
              <a:rPr lang="en-GB" dirty="0"/>
              <a:t> matches as many as it can. Regex engines always try to match the </a:t>
            </a:r>
            <a:r>
              <a:rPr lang="en-GB" b="1" dirty="0"/>
              <a:t>entire pattern</a:t>
            </a:r>
            <a:r>
              <a:rPr lang="en-GB" dirty="0"/>
              <a:t>, so even minimal matches may vary depending on context.</a:t>
            </a:r>
          </a:p>
          <a:p>
            <a:endParaRPr lang="en-GB" dirty="0"/>
          </a:p>
          <a:p>
            <a:r>
              <a:rPr lang="en-GB" dirty="0"/>
              <a:t>The example shows how a minimal match stops early to satisfy the rest of the pattern, whereas a greedy one overmatches. This difference is important when replacing text - for instance, to replace only the first field rather than everything up to the last delimiter.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238481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the . wildcard does </a:t>
            </a:r>
            <a:r>
              <a:rPr lang="en-GB" b="1" dirty="0"/>
              <a:t>not</a:t>
            </a:r>
            <a:r>
              <a:rPr lang="en-GB" dirty="0"/>
              <a:t> match a newline character. When the </a:t>
            </a:r>
            <a:r>
              <a:rPr lang="en-GB" dirty="0" err="1"/>
              <a:t>re.S</a:t>
            </a:r>
            <a:r>
              <a:rPr lang="en-GB" dirty="0"/>
              <a:t> (DOTALL) option is used, . </a:t>
            </a:r>
            <a:r>
              <a:rPr lang="en-GB" b="1" dirty="0"/>
              <a:t>will</a:t>
            </a:r>
            <a:r>
              <a:rPr lang="en-GB" dirty="0"/>
              <a:t> match newline characters - though it still won’t match beyond the end of the entire text.</a:t>
            </a:r>
          </a:p>
          <a:p>
            <a:endParaRPr lang="en-GB" dirty="0"/>
          </a:p>
          <a:p>
            <a:r>
              <a:rPr lang="en-GB" dirty="0"/>
              <a:t>Remember that the shortcut character classes are unaffected by </a:t>
            </a:r>
            <a:r>
              <a:rPr lang="en-GB" dirty="0" err="1"/>
              <a:t>re.S</a:t>
            </a:r>
            <a:r>
              <a:rPr lang="en-GB" dirty="0"/>
              <a:t>:</a:t>
            </a:r>
          </a:p>
          <a:p>
            <a:pPr marL="628650" lvl="1" indent="-171450">
              <a:buFont typeface="Arial" panose="020B0604020202020204" pitchFamily="34" charset="0"/>
              <a:buChar char="•"/>
            </a:pPr>
            <a:r>
              <a:rPr lang="en-GB" dirty="0"/>
              <a:t>\s always matches [ \t\n\r\f]</a:t>
            </a:r>
          </a:p>
          <a:p>
            <a:pPr marL="628650" lvl="1" indent="-171450">
              <a:buFont typeface="Arial" panose="020B0604020202020204" pitchFamily="34" charset="0"/>
              <a:buChar char="•"/>
            </a:pPr>
            <a:r>
              <a:rPr lang="en-GB" dirty="0"/>
              <a:t>\S always matches [^ \t\n\r\f]</a:t>
            </a:r>
          </a:p>
          <a:p>
            <a:endParaRPr lang="en-GB" dirty="0"/>
          </a:p>
          <a:p>
            <a:r>
              <a:rPr lang="en-GB" dirty="0"/>
              <a:t>The same behaviour applies to the POSIX class [:space:], but </a:t>
            </a:r>
            <a:r>
              <a:rPr lang="en-GB" b="1" dirty="0"/>
              <a:t>not</a:t>
            </a:r>
            <a:r>
              <a:rPr lang="en-GB" dirty="0"/>
              <a:t> to [:blank:].</a:t>
            </a:r>
            <a:br>
              <a:rPr lang="en-GB" dirty="0"/>
            </a:br>
            <a:r>
              <a:rPr lang="en-GB" dirty="0"/>
              <a:t>The class [:ascii:] also includes the newline character, wherever it appears.</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77903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12A7C-89F5-9064-3AC1-87EE21274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74CA6-D523-775A-AF2C-C76053265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30123-968E-D28E-0F7E-B53FC1EBB5D6}"/>
              </a:ext>
            </a:extLst>
          </p:cNvPr>
          <p:cNvSpPr>
            <a:spLocks noGrp="1"/>
          </p:cNvSpPr>
          <p:nvPr>
            <p:ph type="body" idx="1"/>
          </p:nvPr>
        </p:nvSpPr>
        <p:spPr/>
        <p:txBody>
          <a:bodyPr/>
          <a:lstStyle/>
          <a:p>
            <a:r>
              <a:rPr lang="en-GB" dirty="0"/>
              <a:t>By default, Python treats the entire search text as a single continuous string and does not treat newline characters as line boundaries. If you process a file </a:t>
            </a:r>
            <a:r>
              <a:rPr lang="en-GB" i="1" dirty="0"/>
              <a:t>line by line</a:t>
            </a:r>
            <a:r>
              <a:rPr lang="en-GB" dirty="0"/>
              <a:t>, this behaviour doesn’t matter. But if you read the whole file into one multi-line string (‘slurping’), it does matter, and the </a:t>
            </a:r>
            <a:r>
              <a:rPr lang="en-GB" sz="1200" b="1" kern="1200" dirty="0" err="1">
                <a:solidFill>
                  <a:schemeClr val="tx1"/>
                </a:solidFill>
                <a:latin typeface="+mn-lt"/>
                <a:ea typeface="+mn-ea"/>
                <a:cs typeface="+mn-cs"/>
              </a:rPr>
              <a:t>re.M</a:t>
            </a:r>
            <a:r>
              <a:rPr lang="en-GB" dirty="0"/>
              <a:t> flag allows </a:t>
            </a:r>
            <a:r>
              <a:rPr lang="en-GB" sz="1200" b="1" kern="1200" dirty="0">
                <a:solidFill>
                  <a:schemeClr val="tx1"/>
                </a:solidFill>
                <a:latin typeface="+mn-lt"/>
                <a:ea typeface="+mn-ea"/>
                <a:cs typeface="+mn-cs"/>
              </a:rPr>
              <a:t>^</a:t>
            </a:r>
            <a:r>
              <a:rPr lang="en-GB" dirty="0"/>
              <a:t> and </a:t>
            </a:r>
            <a:r>
              <a:rPr lang="en-GB" sz="1200" b="1" kern="1200" dirty="0">
                <a:solidFill>
                  <a:schemeClr val="tx1"/>
                </a:solidFill>
                <a:latin typeface="+mn-lt"/>
                <a:ea typeface="+mn-ea"/>
                <a:cs typeface="+mn-cs"/>
              </a:rPr>
              <a:t>$</a:t>
            </a:r>
            <a:r>
              <a:rPr lang="en-GB" dirty="0"/>
              <a:t> to </a:t>
            </a:r>
            <a:r>
              <a:rPr lang="en-GB" b="1" dirty="0"/>
              <a:t>match at the start and end of </a:t>
            </a:r>
            <a:r>
              <a:rPr lang="en-GB" b="1" i="1" dirty="0"/>
              <a:t>each</a:t>
            </a:r>
            <a:r>
              <a:rPr lang="en-GB" b="1" dirty="0"/>
              <a:t> line.</a:t>
            </a:r>
          </a:p>
          <a:p>
            <a:endParaRPr lang="en-GB" dirty="0"/>
          </a:p>
          <a:p>
            <a:r>
              <a:rPr lang="en-GB" dirty="0"/>
              <a:t>Be aware, though that with </a:t>
            </a:r>
            <a:r>
              <a:rPr lang="en-GB" sz="1200" b="1" kern="1200" dirty="0" err="1">
                <a:solidFill>
                  <a:schemeClr val="tx1"/>
                </a:solidFill>
                <a:latin typeface="+mn-lt"/>
                <a:ea typeface="+mn-ea"/>
                <a:cs typeface="+mn-cs"/>
              </a:rPr>
              <a:t>re.M</a:t>
            </a:r>
            <a:r>
              <a:rPr lang="en-GB" dirty="0"/>
              <a:t> enabled, a line ending in </a:t>
            </a:r>
            <a:r>
              <a:rPr lang="en-GB" sz="1200" b="1" kern="1200" dirty="0">
                <a:solidFill>
                  <a:schemeClr val="tx1"/>
                </a:solidFill>
                <a:latin typeface="+mn-lt"/>
                <a:ea typeface="+mn-ea"/>
                <a:cs typeface="+mn-cs"/>
              </a:rPr>
              <a:t>\n</a:t>
            </a:r>
            <a:r>
              <a:rPr lang="en-GB" dirty="0"/>
              <a:t> creates two positions that can match </a:t>
            </a:r>
            <a:r>
              <a:rPr lang="en-GB" sz="1200" kern="1200" dirty="0">
                <a:solidFill>
                  <a:schemeClr val="tx1"/>
                </a:solidFill>
                <a:latin typeface="+mn-lt"/>
                <a:ea typeface="+mn-ea"/>
                <a:cs typeface="+mn-cs"/>
              </a:rPr>
              <a:t>$</a:t>
            </a:r>
            <a:r>
              <a:rPr lang="en-GB" dirty="0"/>
              <a:t> - one at the newline character and one at the actual end of the text.</a:t>
            </a:r>
          </a:p>
          <a:p>
            <a:endParaRPr lang="en-GB" dirty="0"/>
          </a:p>
        </p:txBody>
      </p:sp>
      <p:sp>
        <p:nvSpPr>
          <p:cNvPr id="4" name="Slide Number Placeholder 3">
            <a:extLst>
              <a:ext uri="{FF2B5EF4-FFF2-40B4-BE49-F238E27FC236}">
                <a16:creationId xmlns:a16="http://schemas.microsoft.com/office/drawing/2014/main" id="{BA47EE7C-706E-4ED6-6019-79CB54F0226D}"/>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895917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1F54-891C-5C16-784A-691FBB9DF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36B0A-8083-C6D4-C0BB-B882FCF72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82DC9-656D-DE6F-9C20-E18F1C6E2434}"/>
              </a:ext>
            </a:extLst>
          </p:cNvPr>
          <p:cNvSpPr>
            <a:spLocks noGrp="1"/>
          </p:cNvSpPr>
          <p:nvPr>
            <p:ph type="body" idx="1"/>
          </p:nvPr>
        </p:nvSpPr>
        <p:spPr/>
        <p:txBody>
          <a:bodyPr/>
          <a:lstStyle/>
          <a:p>
            <a:r>
              <a:rPr lang="en-GB" dirty="0"/>
              <a:t>This slide introduces the concept of </a:t>
            </a:r>
            <a:r>
              <a:rPr lang="en-GB" b="1" dirty="0"/>
              <a:t>absolute anchors</a:t>
            </a:r>
            <a:r>
              <a:rPr lang="en-GB" dirty="0"/>
              <a:t> (</a:t>
            </a:r>
            <a:r>
              <a:rPr lang="en-GB" sz="1200" kern="1200" dirty="0">
                <a:solidFill>
                  <a:schemeClr val="tx1"/>
                </a:solidFill>
                <a:latin typeface="+mn-lt"/>
                <a:ea typeface="+mn-ea"/>
                <a:cs typeface="+mn-cs"/>
              </a:rPr>
              <a:t>\A</a:t>
            </a:r>
            <a:r>
              <a:rPr lang="en-GB" dirty="0"/>
              <a:t> and </a:t>
            </a:r>
            <a:r>
              <a:rPr lang="en-GB" sz="1200" kern="1200" dirty="0">
                <a:solidFill>
                  <a:schemeClr val="tx1"/>
                </a:solidFill>
                <a:latin typeface="+mn-lt"/>
                <a:ea typeface="+mn-ea"/>
                <a:cs typeface="+mn-cs"/>
              </a:rPr>
              <a:t>\Z</a:t>
            </a:r>
            <a:r>
              <a:rPr lang="en-GB" dirty="0"/>
              <a:t>) and explains how they differ from </a:t>
            </a:r>
            <a:r>
              <a:rPr lang="en-GB" b="1" dirty="0"/>
              <a:t>line-based anchors</a:t>
            </a:r>
            <a:r>
              <a:rPr lang="en-GB" dirty="0"/>
              <a:t> (</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a:t>
            </a:r>
            <a:r>
              <a:rPr lang="en-GB" dirty="0"/>
              <a:t>). The key point shown is that absolute anchors always refer to the very start or very end of the entire input string, regardless of how many lines it contains or whether the </a:t>
            </a:r>
            <a:r>
              <a:rPr lang="en-GB" sz="1200" kern="1200" dirty="0" err="1">
                <a:solidFill>
                  <a:schemeClr val="tx1"/>
                </a:solidFill>
                <a:latin typeface="+mn-lt"/>
                <a:ea typeface="+mn-ea"/>
                <a:cs typeface="+mn-cs"/>
              </a:rPr>
              <a:t>re.MULTILINE</a:t>
            </a:r>
            <a:r>
              <a:rPr lang="en-GB" dirty="0"/>
              <a:t> flag is enabled.</a:t>
            </a:r>
          </a:p>
          <a:p>
            <a:endParaRPr lang="en-GB" dirty="0"/>
          </a:p>
          <a:p>
            <a:r>
              <a:rPr lang="en-GB" dirty="0"/>
              <a:t>The slide compares the behaviour of these anchors in Python and highlights that </a:t>
            </a:r>
            <a:r>
              <a:rPr lang="en-GB" sz="1200" b="1" kern="1200" dirty="0">
                <a:solidFill>
                  <a:schemeClr val="tx1"/>
                </a:solidFill>
                <a:latin typeface="+mn-lt"/>
                <a:ea typeface="+mn-ea"/>
                <a:cs typeface="+mn-cs"/>
              </a:rPr>
              <a:t>\A</a:t>
            </a:r>
            <a:r>
              <a:rPr lang="en-GB" b="1" dirty="0"/>
              <a:t> matches only the start of the full string</a:t>
            </a:r>
            <a:r>
              <a:rPr lang="en-GB" dirty="0"/>
              <a:t>, while </a:t>
            </a:r>
            <a:r>
              <a:rPr lang="en-GB" sz="1200" b="1" kern="1200" dirty="0">
                <a:solidFill>
                  <a:schemeClr val="tx1"/>
                </a:solidFill>
                <a:latin typeface="+mn-lt"/>
                <a:ea typeface="+mn-ea"/>
                <a:cs typeface="+mn-cs"/>
              </a:rPr>
              <a:t>\Z</a:t>
            </a:r>
            <a:r>
              <a:rPr lang="en-GB" b="1" dirty="0"/>
              <a:t> matches the end of the full string</a:t>
            </a:r>
            <a:r>
              <a:rPr lang="en-GB" dirty="0"/>
              <a:t>, treating a trailing newline as optional.</a:t>
            </a:r>
          </a:p>
          <a:p>
            <a:endParaRPr lang="en-GB" dirty="0"/>
          </a:p>
          <a:p>
            <a:r>
              <a:rPr lang="en-GB" dirty="0"/>
              <a:t>Although the visual examples on the slide use Python’s regex engine, these anchors are </a:t>
            </a:r>
            <a:r>
              <a:rPr lang="en-GB" b="1" dirty="0"/>
              <a:t>standard across many regular expression flavours</a:t>
            </a:r>
            <a:r>
              <a:rPr lang="en-GB" dirty="0"/>
              <a:t>, so learners may see the same behaviour in PCRE, Java, Ruby, Perl, and other engines. The important takeaway is that absolute anchors apply to the whole text, while line anchors (</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a:t>
            </a:r>
            <a:r>
              <a:rPr lang="en-GB" dirty="0"/>
              <a:t>) operate on each line when multiline mode is used.</a:t>
            </a:r>
          </a:p>
          <a:p>
            <a:endParaRPr lang="en-GB" dirty="0"/>
          </a:p>
        </p:txBody>
      </p:sp>
      <p:sp>
        <p:nvSpPr>
          <p:cNvPr id="4" name="Slide Number Placeholder 3">
            <a:extLst>
              <a:ext uri="{FF2B5EF4-FFF2-40B4-BE49-F238E27FC236}">
                <a16:creationId xmlns:a16="http://schemas.microsoft.com/office/drawing/2014/main" id="{B43E328E-C8ED-53C4-2C5B-DB15B34856DD}"/>
              </a:ext>
            </a:extLst>
          </p:cNvPr>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613381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most developers agree that comments are a </a:t>
            </a:r>
            <a:r>
              <a:rPr lang="en-GB" i="1" dirty="0"/>
              <a:t>good thing</a:t>
            </a:r>
            <a:r>
              <a:rPr lang="en-GB" dirty="0"/>
              <a:t> in normal code, opinions are mixed when it comes to commenting inside regular expressions. Inline comments can sometimes make a pattern harder to read, as shown in the first example.</a:t>
            </a:r>
          </a:p>
          <a:p>
            <a:endParaRPr lang="en-GB" dirty="0"/>
          </a:p>
          <a:p>
            <a:r>
              <a:rPr lang="en-GB" dirty="0"/>
              <a:t>Using the </a:t>
            </a:r>
            <a:r>
              <a:rPr lang="en-GB" sz="1200" b="1" kern="1200" dirty="0" err="1">
                <a:solidFill>
                  <a:schemeClr val="tx1"/>
                </a:solidFill>
                <a:latin typeface="+mn-lt"/>
                <a:ea typeface="+mn-ea"/>
                <a:cs typeface="+mn-cs"/>
              </a:rPr>
              <a:t>re.X</a:t>
            </a:r>
            <a:r>
              <a:rPr lang="en-GB" dirty="0"/>
              <a:t> (verbose) flag is generally clearer because it allows you to format the pattern over multiple lines with meaningful end-of-line comments. However, verbose mode ignores unescaped whitespace, which means that any literal space you </a:t>
            </a:r>
            <a:r>
              <a:rPr lang="en-GB" i="1" dirty="0"/>
              <a:t>do</a:t>
            </a:r>
            <a:r>
              <a:rPr lang="en-GB" dirty="0"/>
              <a:t> want to match must be written explicitly, such as using </a:t>
            </a:r>
            <a:r>
              <a:rPr lang="en-GB" sz="1200" kern="1200" dirty="0">
                <a:solidFill>
                  <a:schemeClr val="tx1"/>
                </a:solidFill>
                <a:latin typeface="+mn-lt"/>
                <a:ea typeface="+mn-ea"/>
                <a:cs typeface="+mn-cs"/>
              </a:rPr>
              <a:t>\s</a:t>
            </a:r>
            <a:r>
              <a:rPr lang="en-GB" dirty="0"/>
              <a:t> or escaping it with </a:t>
            </a:r>
            <a:r>
              <a:rPr lang="en-GB" sz="1200" kern="1200" dirty="0">
                <a:solidFill>
                  <a:schemeClr val="tx1"/>
                </a:solidFill>
                <a:latin typeface="+mn-lt"/>
                <a:ea typeface="+mn-ea"/>
                <a:cs typeface="+mn-cs"/>
              </a:rPr>
              <a:t>\ </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917607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B5E9-B452-8622-C83B-F0A665711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DFFD0-B09C-AF01-CC24-BABB7FC9D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48E08-E41F-4A94-E6E9-114116C97AD8}"/>
              </a:ext>
            </a:extLst>
          </p:cNvPr>
          <p:cNvSpPr>
            <a:spLocks noGrp="1"/>
          </p:cNvSpPr>
          <p:nvPr>
            <p:ph type="body" idx="1"/>
          </p:nvPr>
        </p:nvSpPr>
        <p:spPr/>
        <p:txBody>
          <a:bodyPr/>
          <a:lstStyle/>
          <a:p>
            <a:r>
              <a:rPr lang="en-GB" dirty="0"/>
              <a:t>The substitution functions </a:t>
            </a:r>
            <a:r>
              <a:rPr lang="en-GB" b="1" dirty="0" err="1"/>
              <a:t>re.sub</a:t>
            </a:r>
            <a:r>
              <a:rPr lang="en-GB" b="1" dirty="0"/>
              <a:t> </a:t>
            </a:r>
            <a:r>
              <a:rPr lang="en-GB" dirty="0"/>
              <a:t>and </a:t>
            </a:r>
            <a:r>
              <a:rPr lang="en-GB" b="1" dirty="0" err="1"/>
              <a:t>re.subn</a:t>
            </a:r>
            <a:r>
              <a:rPr lang="en-GB" b="1" dirty="0"/>
              <a:t> </a:t>
            </a:r>
            <a:r>
              <a:rPr lang="en-GB" dirty="0"/>
              <a:t>allow the replacement argument to be a function rather than a simple string. This function can be either a named function or a lambda expression. When used, the function receives a </a:t>
            </a:r>
            <a:r>
              <a:rPr lang="en-GB" b="1" dirty="0"/>
              <a:t>match object</a:t>
            </a:r>
            <a:r>
              <a:rPr lang="en-GB" dirty="0"/>
              <a:t>, and whatever it returns becomes the replacement text.</a:t>
            </a:r>
          </a:p>
          <a:p>
            <a:endParaRPr lang="en-GB" dirty="0"/>
          </a:p>
          <a:p>
            <a:r>
              <a:rPr lang="en-GB" dirty="0"/>
              <a:t>In the example, we first build a dictionary that maps characters to their spoken equivalents. Digits are mapped to their numeric call-sign words, and letters are mapped to the NATO phonetic alphabet. Because the dictionary is created from lists, it’s important that each list is ordered correctly.</a:t>
            </a:r>
          </a:p>
          <a:p>
            <a:endParaRPr lang="en-GB" dirty="0"/>
          </a:p>
          <a:p>
            <a:r>
              <a:rPr lang="en-GB" dirty="0"/>
              <a:t>The regular expression (\w) matches any single alphanumeric character and captures it. The captured character is retrieved from the match object and used as a key into the dictionary to produce the corresponding 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input </a:t>
            </a:r>
            <a:r>
              <a:rPr lang="en-GB" b="1" dirty="0"/>
              <a:t>WG07 OKD</a:t>
            </a:r>
            <a:r>
              <a:rPr lang="en-GB" dirty="0"/>
              <a:t>, the substitution produces: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whisky golf zero seven  </a:t>
            </a:r>
            <a:r>
              <a:rPr lang="en-GB" dirty="0" err="1"/>
              <a:t>oscar</a:t>
            </a:r>
            <a:r>
              <a:rPr lang="en-GB" dirty="0"/>
              <a:t> kilo delta</a:t>
            </a:r>
          </a:p>
          <a:p>
            <a:endParaRPr lang="en-GB" dirty="0"/>
          </a:p>
          <a:p>
            <a:endParaRPr lang="en-GB" dirty="0"/>
          </a:p>
        </p:txBody>
      </p:sp>
      <p:sp>
        <p:nvSpPr>
          <p:cNvPr id="4" name="Slide Number Placeholder 3">
            <a:extLst>
              <a:ext uri="{FF2B5EF4-FFF2-40B4-BE49-F238E27FC236}">
                <a16:creationId xmlns:a16="http://schemas.microsoft.com/office/drawing/2014/main" id="{3AF64FF9-1AAC-F5CD-8984-5977981894F3}"/>
              </a:ext>
            </a:extLst>
          </p:cNvPr>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319139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B43CB-D04D-9986-D489-BC29B6422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19209-877F-92DA-DF9A-6A191EAD5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EFA25-3734-3ADE-5155-C7759CE4049E}"/>
              </a:ext>
            </a:extLst>
          </p:cNvPr>
          <p:cNvSpPr>
            <a:spLocks noGrp="1"/>
          </p:cNvSpPr>
          <p:nvPr>
            <p:ph type="body" idx="1"/>
          </p:nvPr>
        </p:nvSpPr>
        <p:spPr/>
        <p:txBody>
          <a:bodyPr/>
          <a:lstStyle/>
          <a:p>
            <a:r>
              <a:rPr lang="en-US" dirty="0"/>
              <a:t>Look-ahead and look-behind can be used as an extra safeguard in a regular expression: match this, but </a:t>
            </a:r>
            <a:r>
              <a:rPr lang="en-US" b="1" dirty="0"/>
              <a:t>only if</a:t>
            </a:r>
            <a:r>
              <a:rPr lang="en-US" dirty="0"/>
              <a:t> or</a:t>
            </a:r>
            <a:r>
              <a:rPr lang="en-US" b="1" dirty="0"/>
              <a:t> if not </a:t>
            </a:r>
            <a:r>
              <a:rPr lang="en-US" dirty="0"/>
              <a:t>something else surrounds it.</a:t>
            </a:r>
          </a:p>
          <a:p>
            <a:endParaRPr lang="en-GB" dirty="0"/>
          </a:p>
          <a:p>
            <a:r>
              <a:rPr lang="en-GB" dirty="0"/>
              <a:t>In the first example, without any look-arounds, a capturing group extracts the header number from the opening tag, and a back-reference (\1) ensures the closing tag uses the same number. The pattern is wrapped in ! delimiters because it contains a literal /. This version matches the entire HTML element, including both tags.</a:t>
            </a:r>
          </a:p>
          <a:p>
            <a:endParaRPr lang="en-GB" dirty="0"/>
          </a:p>
          <a:p>
            <a:r>
              <a:rPr lang="en-GB" dirty="0"/>
              <a:t>In the second example, a look-behind checks for the opening tag and a look-ahead checks for the closing tag. These extra parentheses do </a:t>
            </a:r>
            <a:r>
              <a:rPr lang="en-GB" b="1" dirty="0"/>
              <a:t>not</a:t>
            </a:r>
            <a:r>
              <a:rPr lang="en-GB" dirty="0"/>
              <a:t> change the numbering of \1, so the back-reference still refers to the header number. Because the delimiters are now asserted rather than consumed, the match contains only the inner text, not the tags.</a:t>
            </a:r>
          </a:p>
          <a:p>
            <a:endParaRPr lang="en-GB" dirty="0"/>
          </a:p>
          <a:p>
            <a:r>
              <a:rPr lang="en-GB" dirty="0"/>
              <a:t>Python look-behinds can incur a performance cost, and the Python regex engine has an important limitation: </a:t>
            </a:r>
            <a:r>
              <a:rPr lang="en-GB" b="1" dirty="0"/>
              <a:t>look-behinds must be fixed length</a:t>
            </a:r>
            <a:r>
              <a:rPr lang="en-GB" dirty="0"/>
              <a:t>. This restriction is also found in Perl and Ruby, whereas Java and PCRE allow variable-length look-behinds. Some engines (including older versions) also disallow alternation within look-behinds. </a:t>
            </a:r>
            <a:r>
              <a:rPr lang="en-GB" b="1" dirty="0"/>
              <a:t>Look-</a:t>
            </a:r>
            <a:r>
              <a:rPr lang="en-GB" b="1" dirty="0" err="1"/>
              <a:t>aheads</a:t>
            </a:r>
            <a:r>
              <a:rPr lang="en-GB" b="1" dirty="0"/>
              <a:t> do not have these limitations.</a:t>
            </a:r>
            <a:endParaRPr lang="en-GB" dirty="0"/>
          </a:p>
        </p:txBody>
      </p:sp>
      <p:sp>
        <p:nvSpPr>
          <p:cNvPr id="4" name="Slide Number Placeholder 3">
            <a:extLst>
              <a:ext uri="{FF2B5EF4-FFF2-40B4-BE49-F238E27FC236}">
                <a16:creationId xmlns:a16="http://schemas.microsoft.com/office/drawing/2014/main" id="{5D13BB85-541E-FADF-5B78-9D81302C3727}"/>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3837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a:t>Python has input/output features which are very easy to use, with syntax reminiscent of C and PHP.  </a:t>
            </a:r>
          </a:p>
        </p:txBody>
      </p:sp>
      <p:sp>
        <p:nvSpPr>
          <p:cNvPr id="4" name="Slide Image Placeholder 3">
            <a:extLst>
              <a:ext uri="{FF2B5EF4-FFF2-40B4-BE49-F238E27FC236}">
                <a16:creationId xmlns:a16="http://schemas.microsoft.com/office/drawing/2014/main" id="{ED68706F-3B8A-D416-8DE6-4FFB55AF555A}"/>
              </a:ext>
            </a:extLst>
          </p:cNvPr>
          <p:cNvSpPr>
            <a:spLocks noGrp="1" noRot="1" noChangeAspect="1"/>
          </p:cNvSpPr>
          <p:nvPr>
            <p:ph type="sldImg"/>
          </p:nvPr>
        </p:nvSpPr>
        <p:spPr/>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9821-79D6-DE69-5FAF-9819DF6E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57833-DB6F-645A-863E-5CF67CCE6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BF5C6-847D-CEA3-4C20-0EDCFE677F19}"/>
              </a:ext>
            </a:extLst>
          </p:cNvPr>
          <p:cNvSpPr>
            <a:spLocks noGrp="1"/>
          </p:cNvSpPr>
          <p:nvPr>
            <p:ph type="body" idx="1"/>
          </p:nvPr>
        </p:nvSpPr>
        <p:spPr/>
        <p:txBody>
          <a:bodyPr/>
          <a:lstStyle/>
          <a:p>
            <a:r>
              <a:rPr lang="en-GB" dirty="0"/>
              <a:t>This RE uses an alternation </a:t>
            </a:r>
            <a:r>
              <a:rPr lang="en-GB" b="1" dirty="0"/>
              <a:t>|</a:t>
            </a:r>
            <a:r>
              <a:rPr lang="en-GB" dirty="0"/>
              <a:t> and each side must be grouped. We don't want to capture them, so using non-capturing groups</a:t>
            </a:r>
            <a:r>
              <a:rPr lang="en-GB" dirty="0">
                <a:latin typeface="Courier New" pitchFamily="49" charset="0"/>
                <a:cs typeface="Courier New" pitchFamily="49" charset="0"/>
              </a:rPr>
              <a:t>(?:)</a:t>
            </a:r>
            <a:r>
              <a:rPr lang="en-GB" dirty="0"/>
              <a:t>. </a:t>
            </a:r>
          </a:p>
          <a:p>
            <a:endParaRPr lang="en-GB" dirty="0"/>
          </a:p>
          <a:p>
            <a:r>
              <a:rPr lang="en-GB" dirty="0"/>
              <a:t>The actual substitution is executed code and it uses the capture generated in the match. </a:t>
            </a:r>
          </a:p>
          <a:p>
            <a:endParaRPr lang="en-GB" dirty="0"/>
          </a:p>
          <a:p>
            <a:r>
              <a:rPr lang="en-GB" dirty="0"/>
              <a:t>Finally, the</a:t>
            </a:r>
            <a:r>
              <a:rPr lang="en-GB" b="1" dirty="0">
                <a:latin typeface="Courier New" pitchFamily="49" charset="0"/>
                <a:cs typeface="Courier New" pitchFamily="49" charset="0"/>
              </a:rPr>
              <a:t> </a:t>
            </a:r>
            <a:r>
              <a:rPr lang="en-GB" b="1" dirty="0" err="1">
                <a:latin typeface="Courier New" pitchFamily="49" charset="0"/>
                <a:cs typeface="Courier New" pitchFamily="49" charset="0"/>
              </a:rPr>
              <a:t>re.X</a:t>
            </a:r>
            <a:r>
              <a:rPr lang="en-GB" b="1" dirty="0">
                <a:latin typeface="Courier New" pitchFamily="49" charset="0"/>
                <a:cs typeface="Courier New" pitchFamily="49" charset="0"/>
              </a:rPr>
              <a:t> </a:t>
            </a:r>
            <a:r>
              <a:rPr lang="en-GB" dirty="0"/>
              <a:t>modifier allows us to split the RE over two lines to fit it on the slide!</a:t>
            </a:r>
          </a:p>
          <a:p>
            <a:endParaRPr lang="en-GB" dirty="0"/>
          </a:p>
        </p:txBody>
      </p:sp>
      <p:sp>
        <p:nvSpPr>
          <p:cNvPr id="4" name="Slide Number Placeholder 3">
            <a:extLst>
              <a:ext uri="{FF2B5EF4-FFF2-40B4-BE49-F238E27FC236}">
                <a16:creationId xmlns:a16="http://schemas.microsoft.com/office/drawing/2014/main" id="{C772A09A-82C5-6BD0-4E79-B1E6B14DEB9C}"/>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562129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b="1" dirty="0"/>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63525" indent="-263525">
              <a:buAutoNum type="arabicPeriod"/>
            </a:pPr>
            <a:r>
              <a:rPr lang="en-GB" b="1" dirty="0"/>
              <a:t>Which of the following best describes the purpose of quoting (escaping) in a regular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dirty="0"/>
              <a:t>To treat meta-characters as literal characters</a:t>
            </a: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Which modifier enables multi-line behaviour where ^ and $ match at every line boundary?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c. </a:t>
            </a:r>
            <a:r>
              <a:rPr lang="en-GB" dirty="0" err="1"/>
              <a:t>re.M</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66700" indent="-266700">
              <a:buFont typeface="+mj-lt"/>
              <a:buAutoNum type="arabicPeriod" startAt="3"/>
            </a:pPr>
            <a:r>
              <a:rPr lang="en-GB" b="1" dirty="0"/>
              <a:t>Which statement about look-around assertions is correct?</a:t>
            </a:r>
          </a:p>
          <a:p>
            <a:pPr marL="538163" marR="0" lvl="0" indent="-274638" algn="l" defTabSz="914400" rtl="0" eaLnBrk="1" fontAlgn="auto" latinLnBrk="0" hangingPunct="1">
              <a:lnSpc>
                <a:spcPct val="100000"/>
              </a:lnSpc>
              <a:spcBef>
                <a:spcPts val="600"/>
              </a:spcBef>
              <a:spcAft>
                <a:spcPts val="0"/>
              </a:spcAft>
              <a:buClrTx/>
              <a:buSzTx/>
              <a:buFont typeface="+mj-lt"/>
              <a:buAutoNum type="alphaLcPeriod" startAt="3"/>
              <a:tabLst/>
              <a:defRPr/>
            </a:pPr>
            <a:r>
              <a:rPr lang="en-GB" dirty="0"/>
              <a:t>To Look-arounds let you assert context without consuming text</a:t>
            </a:r>
          </a:p>
          <a:p>
            <a:pPr marL="538163" indent="-274638">
              <a:spcBef>
                <a:spcPts val="600"/>
              </a:spcBef>
              <a:buFont typeface="+mj-lt"/>
              <a:buAutoNum type="alphaLcPeriod" startAt="3"/>
            </a:pPr>
            <a:endParaRPr lang="en-GB" dirty="0"/>
          </a:p>
          <a:p>
            <a:pPr marL="266700" indent="-266700">
              <a:buFont typeface="+mj-lt"/>
              <a:buAutoNum type="arabicPeriod" startAt="4"/>
            </a:pPr>
            <a:r>
              <a:rPr lang="en-GB" b="1" dirty="0"/>
              <a:t>Which substitution technique allows you to embed the value of captured groups in replacement text?</a:t>
            </a:r>
          </a:p>
          <a:p>
            <a:pPr marL="538163" indent="-274638">
              <a:spcBef>
                <a:spcPts val="600"/>
              </a:spcBef>
              <a:buFont typeface="+mj-lt"/>
              <a:buAutoNum type="alphaLcPeriod"/>
            </a:pPr>
            <a:r>
              <a:rPr lang="en-GB" dirty="0"/>
              <a:t>Interpolation</a:t>
            </a:r>
            <a:endParaRPr lang="en-GB" b="1" dirty="0"/>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B03F910-5F21-2BF5-E4FA-73F88546C0A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598D5E9-6D2B-1588-4EEE-D436D325D7F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001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shown above illustrate the most commonly used regular expression meta-characters. If you are new to regular expressions, this table is an excellent reference to remember.</a:t>
            </a:r>
          </a:p>
          <a:p>
            <a:endParaRPr lang="en-GB" dirty="0"/>
          </a:p>
          <a:p>
            <a:r>
              <a:rPr lang="en-GB" dirty="0"/>
              <a:t>The concept of a </a:t>
            </a:r>
            <a:r>
              <a:rPr lang="en-GB" i="1" dirty="0"/>
              <a:t>Character Class</a:t>
            </a:r>
            <a:r>
              <a:rPr lang="en-GB" dirty="0"/>
              <a:t> is also introduced here. A Character Class can be defined in the traditional way using square brackets </a:t>
            </a:r>
            <a:r>
              <a:rPr lang="en-GB" sz="1200" kern="1200" dirty="0">
                <a:solidFill>
                  <a:schemeClr val="tx1"/>
                </a:solidFill>
                <a:latin typeface="+mn-lt"/>
                <a:ea typeface="+mn-ea"/>
                <a:cs typeface="+mn-cs"/>
              </a:rPr>
              <a:t>[ ]</a:t>
            </a:r>
            <a:r>
              <a:rPr lang="en-GB" dirty="0"/>
              <a:t>.</a:t>
            </a:r>
          </a:p>
          <a:p>
            <a:endParaRPr lang="en-GB" dirty="0"/>
          </a:p>
          <a:p>
            <a:r>
              <a:rPr lang="en-GB" dirty="0"/>
              <a:t>Keep in mind that meta-characters used </a:t>
            </a:r>
            <a:r>
              <a:rPr lang="en-GB" b="1" dirty="0"/>
              <a:t>inside</a:t>
            </a:r>
            <a:r>
              <a:rPr lang="en-GB" dirty="0"/>
              <a:t> </a:t>
            </a:r>
            <a:r>
              <a:rPr lang="en-GB" sz="1200" kern="1200" dirty="0">
                <a:solidFill>
                  <a:schemeClr val="tx1"/>
                </a:solidFill>
                <a:latin typeface="+mn-lt"/>
                <a:ea typeface="+mn-ea"/>
                <a:cs typeface="+mn-cs"/>
              </a:rPr>
              <a:t>[ ]</a:t>
            </a:r>
            <a:r>
              <a:rPr lang="en-GB" dirty="0"/>
              <a:t> behave differently from those used </a:t>
            </a:r>
            <a:r>
              <a:rPr lang="en-GB" b="1" dirty="0"/>
              <a:t>outside</a:t>
            </a:r>
            <a:r>
              <a:rPr lang="en-GB" dirty="0"/>
              <a:t>. Escaped meta-characters (those preceded by a backslash </a:t>
            </a:r>
            <a:r>
              <a:rPr lang="en-GB" sz="1200" kern="1200" dirty="0">
                <a:solidFill>
                  <a:schemeClr val="tx1"/>
                </a:solidFill>
                <a:latin typeface="+mn-lt"/>
                <a:ea typeface="+mn-ea"/>
                <a:cs typeface="+mn-cs"/>
              </a:rPr>
              <a:t>\</a:t>
            </a:r>
            <a:r>
              <a:rPr lang="en-GB" dirty="0"/>
              <a:t>) are treated as literals, as are all characters inside a Character Class.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406141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allows you to use regular expression methods, with </a:t>
            </a:r>
            <a:r>
              <a:rPr lang="en-GB" b="1" dirty="0"/>
              <a:t>search()</a:t>
            </a:r>
            <a:r>
              <a:rPr lang="en-GB" dirty="0"/>
              <a:t> and </a:t>
            </a:r>
            <a:r>
              <a:rPr lang="en-GB" b="1" dirty="0"/>
              <a:t>match()</a:t>
            </a:r>
            <a:r>
              <a:rPr lang="en-GB" dirty="0"/>
              <a:t> being the most common. The </a:t>
            </a:r>
            <a:r>
              <a:rPr lang="en-GB" b="1" dirty="0" err="1"/>
              <a:t>fullmatch</a:t>
            </a:r>
            <a:r>
              <a:rPr lang="en-GB" b="1" dirty="0"/>
              <a:t>()</a:t>
            </a:r>
            <a:r>
              <a:rPr lang="en-GB" dirty="0"/>
              <a:t> method, introduced in Python 3.4, matches the entire string.</a:t>
            </a:r>
          </a:p>
          <a:p>
            <a:endParaRPr lang="en-GB" dirty="0"/>
          </a:p>
          <a:p>
            <a:r>
              <a:rPr lang="en-GB" dirty="0"/>
              <a:t>Each returns a </a:t>
            </a:r>
            <a:r>
              <a:rPr lang="en-GB" b="1" dirty="0" err="1"/>
              <a:t>MatchObject</a:t>
            </a:r>
            <a:r>
              <a:rPr lang="en-GB" dirty="0"/>
              <a:t>, which provides useful methods and attributes. Parentheses in a pattern create </a:t>
            </a:r>
            <a:r>
              <a:rPr lang="en-GB" i="1" dirty="0"/>
              <a:t>capturing groups</a:t>
            </a:r>
            <a:r>
              <a:rPr lang="en-GB" dirty="0"/>
              <a:t>, allowing matched text to be reused as </a:t>
            </a:r>
            <a:r>
              <a:rPr lang="en-GB" i="1" dirty="0"/>
              <a:t>back-references</a:t>
            </a:r>
            <a:r>
              <a:rPr lang="en-GB" dirty="0"/>
              <a:t>. The </a:t>
            </a:r>
            <a:r>
              <a:rPr lang="en-GB" b="1" dirty="0"/>
              <a:t>groups()</a:t>
            </a:r>
            <a:r>
              <a:rPr lang="en-GB" dirty="0"/>
              <a:t> method returns a tuple of captured groups, while </a:t>
            </a:r>
            <a:r>
              <a:rPr lang="en-GB" b="1" dirty="0"/>
              <a:t>start()</a:t>
            </a:r>
            <a:r>
              <a:rPr lang="en-GB" dirty="0"/>
              <a:t>, </a:t>
            </a:r>
            <a:r>
              <a:rPr lang="en-GB" b="1" dirty="0"/>
              <a:t>end()</a:t>
            </a:r>
            <a:r>
              <a:rPr lang="en-GB" dirty="0"/>
              <a:t>, and </a:t>
            </a:r>
            <a:r>
              <a:rPr lang="en-GB" b="1" dirty="0"/>
              <a:t>group()</a:t>
            </a:r>
            <a:r>
              <a:rPr lang="en-GB" dirty="0"/>
              <a:t> provide position and text details. Attributes such as </a:t>
            </a:r>
            <a:r>
              <a:rPr lang="en-GB" b="1" dirty="0"/>
              <a:t>re</a:t>
            </a:r>
            <a:r>
              <a:rPr lang="en-GB" dirty="0"/>
              <a:t> and </a:t>
            </a:r>
            <a:r>
              <a:rPr lang="en-GB" b="1" dirty="0"/>
              <a:t>string</a:t>
            </a:r>
            <a:r>
              <a:rPr lang="en-GB" dirty="0"/>
              <a:t> return the original regular expression and input string.</a:t>
            </a:r>
          </a:p>
          <a:p>
            <a:endParaRPr lang="en-GB" dirty="0"/>
          </a:p>
          <a:p>
            <a:r>
              <a:rPr lang="en-GB" dirty="0"/>
              <a:t>If no match is found, the result is </a:t>
            </a:r>
            <a:r>
              <a:rPr lang="en-GB" b="1" dirty="0"/>
              <a:t>None</a:t>
            </a:r>
            <a:r>
              <a:rPr lang="en-GB" dirty="0"/>
              <a:t>, which evaluates as </a:t>
            </a:r>
            <a:r>
              <a:rPr lang="en-GB" i="1" dirty="0"/>
              <a:t>False</a:t>
            </a:r>
            <a:r>
              <a:rPr lang="en-GB" dirty="0"/>
              <a:t> in Boolean context. Python’s regular expression syntax is similar to lower-level libraries such as the GNU C regex package.</a:t>
            </a:r>
          </a:p>
          <a:p>
            <a:endParaRPr lang="en-GB" dirty="0"/>
          </a:p>
          <a:p>
            <a:r>
              <a:rPr lang="en-GB" dirty="0"/>
              <a:t>You can precompile expressions for efficiency using </a:t>
            </a:r>
            <a:r>
              <a:rPr lang="en-GB" b="1" dirty="0" err="1"/>
              <a:t>re.compile</a:t>
            </a:r>
            <a:r>
              <a:rPr lang="en-GB" b="1" dirty="0"/>
              <a:t>()</a:t>
            </a:r>
            <a:r>
              <a:rPr lang="en-GB" dirty="0"/>
              <a:t>, for example:</a:t>
            </a:r>
          </a:p>
          <a:p>
            <a:pPr lvl="1"/>
            <a:r>
              <a:rPr lang="en-GB" dirty="0" err="1"/>
              <a:t>reobj</a:t>
            </a:r>
            <a:r>
              <a:rPr lang="en-GB" dirty="0"/>
              <a:t> = </a:t>
            </a:r>
            <a:r>
              <a:rPr lang="en-GB" dirty="0" err="1"/>
              <a:t>re.compile</a:t>
            </a:r>
            <a:r>
              <a:rPr lang="en-GB" dirty="0"/>
              <a:t>(r"([</a:t>
            </a:r>
            <a:r>
              <a:rPr lang="en-GB" dirty="0" err="1"/>
              <a:t>Ii</a:t>
            </a:r>
            <a:r>
              <a:rPr lang="en-GB" dirty="0"/>
              <a:t>]).*(\1)")</a:t>
            </a:r>
          </a:p>
          <a:p>
            <a:pPr lvl="1"/>
            <a:r>
              <a:rPr lang="en-GB" dirty="0"/>
              <a:t>for line in file:</a:t>
            </a:r>
          </a:p>
          <a:p>
            <a:pPr lvl="1"/>
            <a:r>
              <a:rPr lang="en-GB" dirty="0"/>
              <a:t>    m = </a:t>
            </a:r>
            <a:r>
              <a:rPr lang="en-GB" dirty="0" err="1"/>
              <a:t>reobj.match</a:t>
            </a:r>
            <a:r>
              <a:rPr lang="en-GB" dirty="0"/>
              <a:t>(line)</a:t>
            </a:r>
          </a:p>
          <a:p>
            <a:pPr lvl="1"/>
            <a:r>
              <a:rPr lang="en-GB" dirty="0"/>
              <a:t>    if m:</a:t>
            </a:r>
          </a:p>
          <a:p>
            <a:pPr lvl="1"/>
            <a:r>
              <a:rPr lang="en-GB" dirty="0"/>
              <a:t>        print(</a:t>
            </a:r>
            <a:r>
              <a:rPr lang="en-GB" dirty="0" err="1"/>
              <a:t>m.string</a:t>
            </a:r>
            <a:r>
              <a:rPr lang="en-GB" dirty="0"/>
              <a:t>[</a:t>
            </a:r>
            <a:r>
              <a:rPr lang="en-GB" dirty="0" err="1"/>
              <a:t>m.start</a:t>
            </a:r>
            <a:r>
              <a:rPr lang="en-GB" dirty="0"/>
              <a:t>():</a:t>
            </a:r>
            <a:r>
              <a:rPr lang="en-GB" dirty="0" err="1"/>
              <a:t>m.end</a:t>
            </a:r>
            <a:r>
              <a:rPr lang="en-GB" dirty="0"/>
              <a:t>()])</a:t>
            </a:r>
          </a:p>
          <a:p>
            <a:r>
              <a:rPr lang="en-GB" dirty="0"/>
              <a:t>Note: Using </a:t>
            </a:r>
            <a:r>
              <a:rPr lang="en-GB" b="1" i="1" dirty="0"/>
              <a:t>raw</a:t>
            </a:r>
            <a:r>
              <a:rPr lang="en-GB" i="1" dirty="0"/>
              <a:t> </a:t>
            </a:r>
            <a:r>
              <a:rPr lang="en-GB" b="1" i="1" dirty="0"/>
              <a:t>strings</a:t>
            </a:r>
            <a:r>
              <a:rPr lang="en-GB" dirty="0"/>
              <a:t> (r"...") avoids the need to escape special characters.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37414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Substitution in regular expressions is similar to </a:t>
            </a:r>
            <a:r>
              <a:rPr lang="en-GB" b="1" dirty="0"/>
              <a:t>awk</a:t>
            </a:r>
            <a:r>
              <a:rPr lang="en-GB" dirty="0"/>
              <a:t>, with two main methods. </a:t>
            </a:r>
            <a:r>
              <a:rPr lang="en-GB" sz="1200" b="1" kern="1200" dirty="0">
                <a:solidFill>
                  <a:schemeClr val="tx1"/>
                </a:solidFill>
                <a:latin typeface="+mn-lt"/>
                <a:ea typeface="+mn-ea"/>
                <a:cs typeface="+mn-cs"/>
              </a:rPr>
              <a:t>sub()</a:t>
            </a:r>
            <a:r>
              <a:rPr lang="en-GB" dirty="0"/>
              <a:t> returns the modified string, while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returns both the new string and the number of substitutions made. Both perform replacements globally, starting from the left of the string.</a:t>
            </a:r>
          </a:p>
          <a:p>
            <a:endParaRPr lang="en-GB" dirty="0"/>
          </a:p>
          <a:p>
            <a:r>
              <a:rPr lang="en-GB" dirty="0"/>
              <a:t>Another useful function is </a:t>
            </a:r>
            <a:r>
              <a:rPr lang="en-GB" sz="1200" b="1" kern="1200" dirty="0">
                <a:solidFill>
                  <a:schemeClr val="tx1"/>
                </a:solidFill>
                <a:latin typeface="+mn-lt"/>
                <a:ea typeface="+mn-ea"/>
                <a:cs typeface="+mn-cs"/>
              </a:rPr>
              <a:t>split()</a:t>
            </a:r>
            <a:r>
              <a:rPr lang="en-GB" dirty="0"/>
              <a:t>, which is demonstrated on the next slide.</a:t>
            </a:r>
          </a:p>
          <a:p>
            <a:endParaRPr lang="en-GB" dirty="0"/>
          </a:p>
          <a:p>
            <a:r>
              <a:rPr lang="en-GB" dirty="0"/>
              <a:t>We’ve also shown a compiled regular expression object. Compiling a pattern improves efficiency when the same regular expression is used repeatedly, such as inside a loop. Methods like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fullmatch</a:t>
            </a:r>
            <a:r>
              <a:rPr lang="en-GB" sz="1200" b="1" kern="1200" dirty="0">
                <a:solidFill>
                  <a:schemeClr val="tx1"/>
                </a:solidFill>
                <a:latin typeface="+mn-lt"/>
                <a:ea typeface="+mn-ea"/>
                <a:cs typeface="+mn-cs"/>
              </a:rPr>
              <a:t>()</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can all be called on compiled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86990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demonstrates a compiled regular expression object. Compiling a pattern improves efficiency, especially when the same regular expression is used repeatedly, for example, within a loop.</a:t>
            </a:r>
          </a:p>
          <a:p>
            <a:endParaRPr lang="en-GB" dirty="0"/>
          </a:p>
          <a:p>
            <a:r>
              <a:rPr lang="en-GB" dirty="0"/>
              <a:t>Compiled regex objects support methods such as </a:t>
            </a:r>
            <a:r>
              <a:rPr lang="en-GB" sz="1200" b="1" kern="1200" dirty="0">
                <a:solidFill>
                  <a:schemeClr val="tx1"/>
                </a:solidFill>
                <a:latin typeface="+mn-lt"/>
                <a:ea typeface="+mn-ea"/>
                <a:cs typeface="+mn-cs"/>
              </a:rPr>
              <a:t>match()</a:t>
            </a:r>
            <a:r>
              <a:rPr lang="en-GB" dirty="0"/>
              <a:t>, </a:t>
            </a:r>
            <a:r>
              <a:rPr lang="en-GB" sz="1200" b="1" kern="1200" dirty="0" err="1">
                <a:solidFill>
                  <a:schemeClr val="tx1"/>
                </a:solidFill>
                <a:latin typeface="+mn-lt"/>
                <a:ea typeface="+mn-ea"/>
                <a:cs typeface="+mn-cs"/>
              </a:rPr>
              <a:t>findall</a:t>
            </a:r>
            <a:r>
              <a:rPr lang="en-GB" sz="1200" b="1" kern="1200" dirty="0">
                <a:solidFill>
                  <a:schemeClr val="tx1"/>
                </a:solidFill>
                <a:latin typeface="+mn-lt"/>
                <a:ea typeface="+mn-ea"/>
                <a:cs typeface="+mn-cs"/>
              </a:rPr>
              <a:t>()</a:t>
            </a:r>
            <a:r>
              <a:rPr lang="en-GB" dirty="0"/>
              <a:t>, </a:t>
            </a:r>
            <a:r>
              <a:rPr lang="en-GB" sz="1200" b="1" kern="1200" dirty="0">
                <a:solidFill>
                  <a:schemeClr val="tx1"/>
                </a:solidFill>
                <a:latin typeface="+mn-lt"/>
                <a:ea typeface="+mn-ea"/>
                <a:cs typeface="+mn-cs"/>
              </a:rPr>
              <a:t>search()</a:t>
            </a:r>
            <a:r>
              <a:rPr lang="en-GB" dirty="0"/>
              <a:t>, </a:t>
            </a:r>
            <a:r>
              <a:rPr lang="en-GB" sz="1200" b="1" kern="1200" dirty="0">
                <a:solidFill>
                  <a:schemeClr val="tx1"/>
                </a:solidFill>
                <a:latin typeface="+mn-lt"/>
                <a:ea typeface="+mn-ea"/>
                <a:cs typeface="+mn-cs"/>
              </a:rPr>
              <a:t>split()</a:t>
            </a:r>
            <a:r>
              <a:rPr lang="en-GB" dirty="0"/>
              <a:t>, </a:t>
            </a:r>
            <a:r>
              <a:rPr lang="en-GB" sz="1200" b="1" kern="1200" dirty="0">
                <a:solidFill>
                  <a:schemeClr val="tx1"/>
                </a:solidFill>
                <a:latin typeface="+mn-lt"/>
                <a:ea typeface="+mn-ea"/>
                <a:cs typeface="+mn-cs"/>
              </a:rPr>
              <a:t>sub()</a:t>
            </a:r>
            <a:r>
              <a:rPr lang="en-GB" dirty="0"/>
              <a:t>, and </a:t>
            </a:r>
            <a:r>
              <a:rPr lang="en-GB" sz="1200" b="1" kern="1200" dirty="0" err="1">
                <a:solidFill>
                  <a:schemeClr val="tx1"/>
                </a:solidFill>
                <a:latin typeface="+mn-lt"/>
                <a:ea typeface="+mn-ea"/>
                <a:cs typeface="+mn-cs"/>
              </a:rPr>
              <a:t>subn</a:t>
            </a:r>
            <a:r>
              <a:rPr lang="en-GB" sz="1200" b="1" kern="1200" dirty="0">
                <a:solidFill>
                  <a:schemeClr val="tx1"/>
                </a:solidFill>
                <a:latin typeface="+mn-lt"/>
                <a:ea typeface="+mn-ea"/>
                <a:cs typeface="+mn-cs"/>
              </a:rPr>
              <a:t>()</a:t>
            </a:r>
            <a:r>
              <a:rPr lang="en-GB" dirty="0"/>
              <a:t>. Note that their argument lists may differ slightly from the standard </a:t>
            </a:r>
            <a:r>
              <a:rPr lang="en-GB" sz="1200" kern="1200" dirty="0">
                <a:solidFill>
                  <a:schemeClr val="tx1"/>
                </a:solidFill>
                <a:latin typeface="+mn-lt"/>
                <a:ea typeface="+mn-ea"/>
                <a:cs typeface="+mn-cs"/>
              </a:rPr>
              <a:t>re</a:t>
            </a:r>
            <a:r>
              <a:rPr lang="en-GB" dirty="0"/>
              <a:t> module function calls.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36724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other tools such as </a:t>
            </a:r>
            <a:r>
              <a:rPr lang="en-GB" b="1" dirty="0" err="1"/>
              <a:t>sed</a:t>
            </a:r>
            <a:r>
              <a:rPr lang="en-GB" dirty="0"/>
              <a:t> and </a:t>
            </a:r>
            <a:r>
              <a:rPr lang="en-GB" b="1" dirty="0"/>
              <a:t>Perl 5</a:t>
            </a:r>
            <a:r>
              <a:rPr lang="en-GB" dirty="0"/>
              <a:t>, flags are placed </a:t>
            </a:r>
            <a:r>
              <a:rPr lang="en-GB" i="1" dirty="0"/>
              <a:t>after</a:t>
            </a:r>
            <a:r>
              <a:rPr lang="en-GB" dirty="0"/>
              <a:t> the regular expression, but in Python they are defined </a:t>
            </a:r>
            <a:r>
              <a:rPr lang="en-GB" i="1" dirty="0"/>
              <a:t>before</a:t>
            </a:r>
            <a:r>
              <a:rPr lang="en-GB" dirty="0"/>
              <a:t> the expression. (Perl 6 adopts a similar approach to Python.)</a:t>
            </a:r>
          </a:p>
          <a:p>
            <a:endParaRPr lang="en-GB" dirty="0"/>
          </a:p>
          <a:p>
            <a:r>
              <a:rPr lang="en-GB" dirty="0"/>
              <a:t>It might seem that the short flag names are simply the first letter of the long name, and that the embedded syntax uses the lowercase version — but that’s not always true. For example, the </a:t>
            </a:r>
            <a:r>
              <a:rPr lang="en-GB" sz="1200" b="1" kern="1200" dirty="0">
                <a:solidFill>
                  <a:schemeClr val="tx1"/>
                </a:solidFill>
                <a:latin typeface="+mn-lt"/>
                <a:ea typeface="+mn-ea"/>
                <a:cs typeface="+mn-cs"/>
              </a:rPr>
              <a:t>S</a:t>
            </a:r>
            <a:r>
              <a:rPr lang="en-GB" dirty="0"/>
              <a:t> and </a:t>
            </a:r>
            <a:r>
              <a:rPr lang="en-GB" sz="1200" b="1" kern="1200" dirty="0">
                <a:solidFill>
                  <a:schemeClr val="tx1"/>
                </a:solidFill>
                <a:latin typeface="+mn-lt"/>
                <a:ea typeface="+mn-ea"/>
                <a:cs typeface="+mn-cs"/>
              </a:rPr>
              <a:t>X</a:t>
            </a:r>
            <a:r>
              <a:rPr lang="en-GB" dirty="0"/>
              <a:t> flags exist for compatibility with other regex engines, such as Perl.</a:t>
            </a:r>
          </a:p>
          <a:p>
            <a:endParaRPr lang="en-GB" dirty="0"/>
          </a:p>
          <a:p>
            <a:r>
              <a:rPr lang="en-GB" dirty="0"/>
              <a:t>In the examples shown, the </a:t>
            </a:r>
            <a:r>
              <a:rPr lang="en-GB" sz="1200" b="1" kern="1200" dirty="0">
                <a:solidFill>
                  <a:schemeClr val="tx1"/>
                </a:solidFill>
                <a:latin typeface="+mn-lt"/>
                <a:ea typeface="+mn-ea"/>
                <a:cs typeface="+mn-cs"/>
              </a:rPr>
              <a:t>IGNORECASE</a:t>
            </a:r>
            <a:r>
              <a:rPr lang="en-GB" dirty="0"/>
              <a:t> and </a:t>
            </a:r>
            <a:r>
              <a:rPr lang="en-GB" sz="1200" b="1" kern="1200" dirty="0">
                <a:solidFill>
                  <a:schemeClr val="tx1"/>
                </a:solidFill>
                <a:latin typeface="+mn-lt"/>
                <a:ea typeface="+mn-ea"/>
                <a:cs typeface="+mn-cs"/>
              </a:rPr>
              <a:t>MULTILINE</a:t>
            </a:r>
            <a:r>
              <a:rPr lang="en-GB" dirty="0"/>
              <a:t> flags are combined to find the word </a:t>
            </a:r>
            <a:r>
              <a:rPr lang="en-GB" i="1" dirty="0"/>
              <a:t>‘john’</a:t>
            </a:r>
            <a:r>
              <a:rPr lang="en-GB" dirty="0"/>
              <a:t> in any case, either at the start of the text or immediately after a newline.</a:t>
            </a:r>
          </a:p>
          <a:p>
            <a:endParaRPr lang="en-GB" dirty="0"/>
          </a:p>
          <a:p>
            <a:r>
              <a:rPr lang="en-GB" dirty="0"/>
              <a:t>When embedded directly in the regular expression, flag characters can appear in any order. When using the </a:t>
            </a:r>
            <a:r>
              <a:rPr lang="en-GB" sz="1200" b="1" kern="1200" dirty="0">
                <a:solidFill>
                  <a:schemeClr val="tx1"/>
                </a:solidFill>
                <a:latin typeface="+mn-lt"/>
                <a:ea typeface="+mn-ea"/>
                <a:cs typeface="+mn-cs"/>
              </a:rPr>
              <a:t>re</a:t>
            </a:r>
            <a:r>
              <a:rPr lang="en-GB" dirty="0"/>
              <a:t> module attributes, they are combined using the </a:t>
            </a:r>
            <a:r>
              <a:rPr lang="en-GB" b="1" dirty="0"/>
              <a:t>binary OR (</a:t>
            </a:r>
            <a:r>
              <a:rPr lang="en-GB" sz="1200" b="1" kern="1200" dirty="0">
                <a:solidFill>
                  <a:schemeClr val="tx1"/>
                </a:solidFill>
                <a:latin typeface="+mn-lt"/>
                <a:ea typeface="+mn-ea"/>
                <a:cs typeface="+mn-cs"/>
              </a:rPr>
              <a:t>|</a:t>
            </a:r>
            <a:r>
              <a:rPr lang="en-GB" b="1" dirty="0"/>
              <a:t>)</a:t>
            </a:r>
            <a:r>
              <a:rPr lang="en-GB" dirty="0"/>
              <a:t> operator, also in any order. Flags can be mixed between embedded and external forms, but doing so can make the expression more difficult to read and maintain.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62786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most re methods return only the first (leftmost) match of a pattern. The </a:t>
            </a:r>
            <a:r>
              <a:rPr lang="en-GB" dirty="0" err="1"/>
              <a:t>findall</a:t>
            </a:r>
            <a:r>
              <a:rPr lang="en-GB" dirty="0"/>
              <a:t>() and </a:t>
            </a:r>
            <a:r>
              <a:rPr lang="en-GB" dirty="0" err="1"/>
              <a:t>finditer</a:t>
            </a:r>
            <a:r>
              <a:rPr lang="en-GB" dirty="0"/>
              <a:t>() methods, however, search for all occurrences within the target string, returning either a list or an iterator of matches.</a:t>
            </a:r>
          </a:p>
          <a:p>
            <a:endParaRPr lang="en-GB" dirty="0"/>
          </a:p>
          <a:p>
            <a:r>
              <a:rPr lang="en-GB" dirty="0"/>
              <a:t>These functions are especially useful when working with repeated patterns or when processing multi-line data.</a:t>
            </a:r>
          </a:p>
          <a:p>
            <a:endParaRPr lang="en-GB" dirty="0"/>
          </a:p>
          <a:p>
            <a:r>
              <a:rPr lang="en-GB" dirty="0"/>
              <a:t>The </a:t>
            </a:r>
            <a:r>
              <a:rPr lang="en-GB" dirty="0" err="1"/>
              <a:t>findall</a:t>
            </a:r>
            <a:r>
              <a:rPr lang="en-GB" dirty="0"/>
              <a:t>() method was introduced in Python 2.2.</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08830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A4375-7D3A-54BF-7C87-4C8FD28F8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A350F-A7EB-44AC-0F62-E2635929E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E0019-ED41-1318-65E4-BCDD8D721BB7}"/>
              </a:ext>
            </a:extLst>
          </p:cNvPr>
          <p:cNvSpPr>
            <a:spLocks noGrp="1"/>
          </p:cNvSpPr>
          <p:nvPr>
            <p:ph type="body" idx="1"/>
          </p:nvPr>
        </p:nvSpPr>
        <p:spPr/>
        <p:txBody>
          <a:bodyPr/>
          <a:lstStyle/>
          <a:p>
            <a:r>
              <a:rPr lang="en-GB" dirty="0"/>
              <a:t>Parentheses in a regular expression group multiple characters or expressions into a single unit, allowing a quantifier to apply to the entire group. This is especially useful when a pattern includes recurring blocks of text or words.</a:t>
            </a:r>
          </a:p>
          <a:p>
            <a:endParaRPr lang="en-GB" dirty="0"/>
          </a:p>
          <a:p>
            <a:r>
              <a:rPr lang="en-GB" dirty="0"/>
              <a:t>A group in parentheses is known as a capturing group. The text captured can be referenced later in the same expression using back-references such as r'\1', r'\2', and so on, referring to the first, second, and subsequent groups. When groups are nested, numbering follows the order of their opening parentheses. Always use raw strings for back-references, since \1 is itself a special sequence.</a:t>
            </a:r>
          </a:p>
          <a:p>
            <a:endParaRPr lang="en-GB" dirty="0"/>
          </a:p>
          <a:p>
            <a:r>
              <a:rPr lang="en-GB" dirty="0"/>
              <a:t>Python also supports the alternative syntax r'\g&lt;1&gt;', r'\g&lt;2&gt;', etc., a Python extension that integrates with named captures (see the Advanced Regular Expressions appendix). This form also supports \g&lt;0&gt;, representing the entire matched string — note that \0 is not valid.</a:t>
            </a:r>
          </a:p>
          <a:p>
            <a:endParaRPr lang="en-GB" dirty="0"/>
          </a:p>
          <a:p>
            <a:r>
              <a:rPr lang="en-GB" dirty="0"/>
              <a:t>Be cautious when using multiple back-references in the same expression, as they increase processing complexity and can slow down matching. Use them sparingly for clarity and performance.</a:t>
            </a:r>
          </a:p>
        </p:txBody>
      </p:sp>
      <p:sp>
        <p:nvSpPr>
          <p:cNvPr id="4" name="Slide Number Placeholder 3">
            <a:extLst>
              <a:ext uri="{FF2B5EF4-FFF2-40B4-BE49-F238E27FC236}">
                <a16:creationId xmlns:a16="http://schemas.microsoft.com/office/drawing/2014/main" id="{96EFF2D8-5EA9-A665-9CC7-FCE75EFEE11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670469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6.xml"/><Relationship Id="rId5" Type="http://schemas.openxmlformats.org/officeDocument/2006/relationships/image" Target="../media/image31.png"/><Relationship Id="rId4" Type="http://schemas.openxmlformats.org/officeDocument/2006/relationships/image" Target="../media/image106.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7.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9.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7.xml"/><Relationship Id="rId5" Type="http://schemas.openxmlformats.org/officeDocument/2006/relationships/image" Target="../media/image31.png"/><Relationship Id="rId4" Type="http://schemas.openxmlformats.org/officeDocument/2006/relationships/image" Target="../media/image112.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3.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4.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Master" Target="../slideMasters/slideMaster18.xml"/><Relationship Id="rId5" Type="http://schemas.openxmlformats.org/officeDocument/2006/relationships/image" Target="../media/image31.png"/><Relationship Id="rId4" Type="http://schemas.openxmlformats.org/officeDocument/2006/relationships/image" Target="../media/image118.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9.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Master" Target="../slideMasters/slideMaster11.xml"/><Relationship Id="rId4" Type="http://schemas.openxmlformats.org/officeDocument/2006/relationships/image" Target="../media/image64.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7.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2.xml"/><Relationship Id="rId5" Type="http://schemas.openxmlformats.org/officeDocument/2006/relationships/image" Target="../media/image31.png"/><Relationship Id="rId4" Type="http://schemas.openxmlformats.org/officeDocument/2006/relationships/image" Target="../media/image82.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3.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3.xml"/><Relationship Id="rId5" Type="http://schemas.openxmlformats.org/officeDocument/2006/relationships/image" Target="../media/image31.png"/><Relationship Id="rId4" Type="http://schemas.openxmlformats.org/officeDocument/2006/relationships/image" Target="../media/image88.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4.xml"/><Relationship Id="rId5" Type="http://schemas.openxmlformats.org/officeDocument/2006/relationships/image" Target="../media/image31.png"/><Relationship Id="rId4" Type="http://schemas.openxmlformats.org/officeDocument/2006/relationships/image" Target="../media/image94.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7.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5.xml"/><Relationship Id="rId5" Type="http://schemas.openxmlformats.org/officeDocument/2006/relationships/image" Target="../media/image31.png"/><Relationship Id="rId4" Type="http://schemas.openxmlformats.org/officeDocument/2006/relationships/image" Target="../media/image100.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3.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emf"/><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pic>
        <p:nvPicPr>
          <p:cNvPr id="2" name="Graphic 31">
            <a:extLst>
              <a:ext uri="{FF2B5EF4-FFF2-40B4-BE49-F238E27FC236}">
                <a16:creationId xmlns:a16="http://schemas.microsoft.com/office/drawing/2014/main" id="{5C8847F9-D2EB-6F20-A295-4FF698D344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46565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37343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5498884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214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2A02FDDF-39B0-4BEE-DB78-8468DCBC9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08880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5699232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78.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1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78.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13.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78.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78.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1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78.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heme" Target="../theme/theme16.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78.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image" Target="../media/image78.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theme" Target="../theme/theme1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69" r:id="rId6"/>
    <p:sldLayoutId id="2147483970" r:id="rId7"/>
    <p:sldLayoutId id="2147483971" r:id="rId8"/>
    <p:sldLayoutId id="2147483972" r:id="rId9"/>
    <p:sldLayoutId id="21474839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normAutofit/>
          </a:bodyPr>
          <a:lstStyle/>
          <a:p>
            <a:r>
              <a:rPr lang="en-GB" dirty="0">
                <a:solidFill>
                  <a:srgbClr val="004050"/>
                </a:solidFill>
              </a:rPr>
              <a:t>Appendix 2 – </a:t>
            </a:r>
            <a:r>
              <a:rPr lang="en-GB" b="1" dirty="0">
                <a:solidFill>
                  <a:srgbClr val="004050"/>
                </a:solidFill>
              </a:rPr>
              <a:t>Advanced Regular Expressions</a:t>
            </a:r>
            <a:endParaRPr lang="en-US" dirty="0">
              <a:solidFill>
                <a:srgbClr val="004050"/>
              </a:solidFill>
              <a:latin typeface="Arial" charset="0"/>
              <a:cs typeface="Arial" charset="0"/>
            </a:endParaRPr>
          </a:p>
        </p:txBody>
      </p:sp>
      <p:sp>
        <p:nvSpPr>
          <p:cNvPr id="4099" name="Subtitle 2"/>
          <p:cNvSpPr>
            <a:spLocks noGrp="1"/>
          </p:cNvSpPr>
          <p:nvPr>
            <p:ph type="subTitle" idx="1"/>
          </p:nvPr>
        </p:nvSpPr>
        <p:spPr/>
        <p:txBody>
          <a:bodyPr/>
          <a:lstStyle/>
          <a:p>
            <a:endParaRPr lang="en-US" sz="2400" b="1" dirty="0">
              <a:solidFill>
                <a:srgbClr val="004050"/>
              </a:solidFill>
              <a:latin typeface="Arial" charset="0"/>
              <a:cs typeface="Arial" charset="0"/>
            </a:endParaRPr>
          </a:p>
        </p:txBody>
      </p:sp>
      <p:graphicFrame>
        <p:nvGraphicFramePr>
          <p:cNvPr id="2" name="Table 1">
            <a:extLst>
              <a:ext uri="{FF2B5EF4-FFF2-40B4-BE49-F238E27FC236}">
                <a16:creationId xmlns:a16="http://schemas.microsoft.com/office/drawing/2014/main" id="{764EF9C0-52F2-C738-D1C6-95155B25139A}"/>
              </a:ext>
            </a:extLst>
          </p:cNvPr>
          <p:cNvGraphicFramePr>
            <a:graphicFrameLocks noGrp="1"/>
          </p:cNvGraphicFramePr>
          <p:nvPr>
            <p:extLst>
              <p:ext uri="{D42A27DB-BD31-4B8C-83A1-F6EECF244321}">
                <p14:modId xmlns:p14="http://schemas.microsoft.com/office/powerpoint/2010/main" val="3147297867"/>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A2: Advanced Regular Expressions</a:t>
                      </a:r>
                      <a:endParaRPr lang="en-GB" sz="1800" baseline="0" dirty="0">
                        <a:solidFill>
                          <a:schemeClr val="tx1"/>
                        </a:solidFill>
                      </a:endParaRPr>
                    </a:p>
                  </a:txBody>
                  <a:tcPr>
                    <a:solidFill>
                      <a:srgbClr val="69CCAC"/>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A3: Multiprocessing and Multithreading</a:t>
                      </a:r>
                    </a:p>
                  </a:txBody>
                  <a:tcPr>
                    <a:solidFill>
                      <a:schemeClr val="accent5">
                        <a:lumMod val="60000"/>
                        <a:lumOff val="4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A4: PEP 8 Style Guide</a:t>
                      </a:r>
                    </a:p>
                  </a:txBody>
                  <a:tcPr>
                    <a:solidFill>
                      <a:schemeClr val="accent5">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356043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74B3-4FDA-9D07-3EAA-6D2722AA8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135A0-8BF2-4E35-3AA4-F558BA6719A0}"/>
              </a:ext>
            </a:extLst>
          </p:cNvPr>
          <p:cNvSpPr>
            <a:spLocks noGrp="1"/>
          </p:cNvSpPr>
          <p:nvPr>
            <p:ph type="ctrTitle"/>
          </p:nvPr>
        </p:nvSpPr>
        <p:spPr/>
        <p:txBody>
          <a:bodyPr/>
          <a:lstStyle/>
          <a:p>
            <a:r>
              <a:rPr lang="en-GB" dirty="0"/>
              <a:t>Capturing Vs Non-Capturing Groups</a:t>
            </a:r>
          </a:p>
        </p:txBody>
      </p:sp>
      <p:sp>
        <p:nvSpPr>
          <p:cNvPr id="3" name="Text Placeholder 2">
            <a:extLst>
              <a:ext uri="{FF2B5EF4-FFF2-40B4-BE49-F238E27FC236}">
                <a16:creationId xmlns:a16="http://schemas.microsoft.com/office/drawing/2014/main" id="{544B46C2-5FBA-5C0F-56F3-AFD5E2067CB0}"/>
              </a:ext>
            </a:extLst>
          </p:cNvPr>
          <p:cNvSpPr>
            <a:spLocks noGrp="1"/>
          </p:cNvSpPr>
          <p:nvPr>
            <p:ph type="body" sz="quarter" idx="13"/>
          </p:nvPr>
        </p:nvSpPr>
        <p:spPr>
          <a:xfrm>
            <a:off x="443922" y="1733108"/>
            <a:ext cx="7176078" cy="4348715"/>
          </a:xfrm>
        </p:spPr>
        <p:txBody>
          <a:bodyPr/>
          <a:lstStyle/>
          <a:p>
            <a:r>
              <a:rPr lang="en-GB" b="1" dirty="0"/>
              <a:t>Capturing groups store matched text for later use:</a:t>
            </a:r>
          </a:p>
          <a:p>
            <a:pPr marL="285750" indent="-285750">
              <a:buFont typeface="Arial" panose="020B0604020202020204" pitchFamily="34" charset="0"/>
              <a:buChar char="•"/>
            </a:pPr>
            <a:r>
              <a:rPr lang="en-GB" dirty="0"/>
              <a:t>Introduced with parentheses ( ... )</a:t>
            </a:r>
          </a:p>
          <a:p>
            <a:pPr marL="285750" indent="-285750">
              <a:buFont typeface="Arial" panose="020B0604020202020204" pitchFamily="34" charset="0"/>
              <a:buChar char="•"/>
            </a:pPr>
            <a:r>
              <a:rPr lang="en-GB" dirty="0"/>
              <a:t>Adds slight run-time overhead to track captured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b="1" dirty="0"/>
          </a:p>
          <a:p>
            <a:r>
              <a:rPr lang="en-GB" b="1" dirty="0"/>
              <a:t>Non-capturing groups do NOT store matches</a:t>
            </a:r>
          </a:p>
          <a:p>
            <a:pPr marL="285750" indent="-285750">
              <a:buFont typeface="Arial" panose="020B0604020202020204" pitchFamily="34" charset="0"/>
              <a:buChar char="•"/>
            </a:pPr>
            <a:r>
              <a:rPr lang="en-GB" dirty="0"/>
              <a:t>Introduced with (</a:t>
            </a:r>
            <a:r>
              <a:rPr lang="en-GB" b="1" dirty="0"/>
              <a:t>?:</a:t>
            </a:r>
            <a:r>
              <a:rPr lang="en-GB" dirty="0"/>
              <a:t> ... )</a:t>
            </a:r>
          </a:p>
          <a:p>
            <a:pPr marL="285750" indent="-285750">
              <a:buFont typeface="Arial" panose="020B0604020202020204" pitchFamily="34" charset="0"/>
              <a:buChar char="•"/>
            </a:pPr>
            <a:r>
              <a:rPr lang="en-GB" dirty="0"/>
              <a:t>Run faster and reduce memory overhead</a:t>
            </a:r>
          </a:p>
        </p:txBody>
      </p:sp>
      <p:sp>
        <p:nvSpPr>
          <p:cNvPr id="4" name="Slide Number Placeholder 3">
            <a:extLst>
              <a:ext uri="{FF2B5EF4-FFF2-40B4-BE49-F238E27FC236}">
                <a16:creationId xmlns:a16="http://schemas.microsoft.com/office/drawing/2014/main" id="{80CB5A38-FB64-E203-1583-7CE679291AEC}"/>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6" name="Rectangle 4">
            <a:extLst>
              <a:ext uri="{FF2B5EF4-FFF2-40B4-BE49-F238E27FC236}">
                <a16:creationId xmlns:a16="http://schemas.microsoft.com/office/drawing/2014/main" id="{B3B28E4E-E975-51DA-34F0-E7806004D7FF}"/>
              </a:ext>
            </a:extLst>
          </p:cNvPr>
          <p:cNvSpPr txBox="1">
            <a:spLocks noChangeArrowheads="1"/>
          </p:cNvSpPr>
          <p:nvPr/>
        </p:nvSpPr>
        <p:spPr bwMode="auto">
          <a:xfrm>
            <a:off x="835997" y="2847141"/>
            <a:ext cx="692624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err="1">
                <a:solidFill>
                  <a:schemeClr val="bg1"/>
                </a:solidFill>
                <a:latin typeface="Consolas" panose="020B0609020204030204" pitchFamily="49" charset="0"/>
                <a:cs typeface="Consolas" panose="020B0609020204030204" pitchFamily="49" charset="0"/>
              </a:rPr>
              <a:t>glass|</a:t>
            </a:r>
            <a:r>
              <a:rPr lang="en-GB" altLang="en-US" sz="1600" dirty="0" err="1">
                <a:solidFill>
                  <a:schemeClr val="accent1"/>
                </a:solidFill>
                <a:latin typeface="Consolas" panose="020B0609020204030204" pitchFamily="49" charset="0"/>
                <a:cs typeface="Consolas" panose="020B0609020204030204" pitchFamily="49" charset="0"/>
              </a:rPr>
              <a:t>bottle</a:t>
            </a:r>
            <a:r>
              <a:rPr lang="en-GB" altLang="en-US" sz="1600" b="1" dirty="0" err="1">
                <a:solidFill>
                  <a:schemeClr val="bg1"/>
                </a:solidFill>
                <a:latin typeface="Consolas" panose="020B0609020204030204" pitchFamily="49" charset="0"/>
                <a:cs typeface="Consolas" panose="020B0609020204030204" pitchFamily="49" charset="0"/>
              </a:rPr>
              <a:t>|barrel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err="1">
                <a:solidFill>
                  <a:schemeClr val="bg1"/>
                </a:solidFill>
                <a:latin typeface="Consolas" panose="020B0609020204030204" pitchFamily="49" charset="0"/>
                <a:cs typeface="Consolas" panose="020B0609020204030204" pitchFamily="49" charset="0"/>
              </a:rPr>
              <a:t>Bud|</a:t>
            </a:r>
            <a:r>
              <a:rPr lang="en-GB" altLang="en-US" sz="1600" b="1" dirty="0" err="1">
                <a:solidFill>
                  <a:schemeClr val="accent1"/>
                </a:solidFill>
                <a:latin typeface="Consolas" panose="020B0609020204030204" pitchFamily="49" charset="0"/>
                <a:cs typeface="Consolas" panose="020B0609020204030204" pitchFamily="49" charset="0"/>
              </a:rPr>
              <a:t>Miller</a:t>
            </a:r>
            <a:r>
              <a:rPr lang="en-GB" altLang="en-US" sz="1600" b="1" dirty="0" err="1">
                <a:solidFill>
                  <a:schemeClr val="bg1"/>
                </a:solidFill>
                <a:latin typeface="Consolas" panose="020B0609020204030204" pitchFamily="49" charset="0"/>
                <a:cs typeface="Consolas" panose="020B0609020204030204" pitchFamily="49" charset="0"/>
              </a:rPr>
              <a:t>|Coors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b="1" dirty="0" err="1">
                <a:solidFill>
                  <a:schemeClr val="accent1"/>
                </a:solidFill>
                <a:latin typeface="Consolas" panose="020B0609020204030204" pitchFamily="49" charset="0"/>
                <a:cs typeface="Consolas" panose="020B0609020204030204" pitchFamily="49" charset="0"/>
              </a:rPr>
              <a:t>m.groups</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8EECA8BB-4E47-BF0C-08BF-8586C113F866}"/>
              </a:ext>
            </a:extLst>
          </p:cNvPr>
          <p:cNvSpPr txBox="1"/>
          <p:nvPr/>
        </p:nvSpPr>
        <p:spPr>
          <a:xfrm>
            <a:off x="7762240" y="3841259"/>
            <a:ext cx="1950720" cy="369332"/>
          </a:xfrm>
          <a:prstGeom prst="rect">
            <a:avLst/>
          </a:prstGeom>
          <a:solidFill>
            <a:schemeClr val="bg1"/>
          </a:solidFill>
          <a:ln>
            <a:solidFill>
              <a:schemeClr val="tx1"/>
            </a:solidFill>
          </a:ln>
        </p:spPr>
        <p:txBody>
          <a:bodyPr wrap="square" rtlCol="0">
            <a:spAutoFit/>
          </a:bodyPr>
          <a:lstStyle/>
          <a:p>
            <a:r>
              <a:rPr lang="en-GB" dirty="0"/>
              <a:t>('bottle', 'Miller')</a:t>
            </a:r>
          </a:p>
        </p:txBody>
      </p:sp>
      <p:sp>
        <p:nvSpPr>
          <p:cNvPr id="5" name="Rectangle 4">
            <a:extLst>
              <a:ext uri="{FF2B5EF4-FFF2-40B4-BE49-F238E27FC236}">
                <a16:creationId xmlns:a16="http://schemas.microsoft.com/office/drawing/2014/main" id="{756AB5DF-C8B5-9319-C0BD-B86820A93418}"/>
              </a:ext>
            </a:extLst>
          </p:cNvPr>
          <p:cNvSpPr txBox="1">
            <a:spLocks noChangeArrowheads="1"/>
          </p:cNvSpPr>
          <p:nvPr/>
        </p:nvSpPr>
        <p:spPr bwMode="auto">
          <a:xfrm>
            <a:off x="835997" y="5296071"/>
            <a:ext cx="7088803"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drink = 'A bottle of Miller'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pattern = 'A (</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glass|bottle|barrel</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dirty="0">
                <a:solidFill>
                  <a:schemeClr val="accent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Bud|Miller|Coors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(pattern, drink)</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 print(</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D623E2A9-BCE5-6594-FD6B-1BDF6E8572E2}"/>
              </a:ext>
            </a:extLst>
          </p:cNvPr>
          <p:cNvSpPr txBox="1"/>
          <p:nvPr/>
        </p:nvSpPr>
        <p:spPr>
          <a:xfrm>
            <a:off x="7924800" y="6290189"/>
            <a:ext cx="518160" cy="369332"/>
          </a:xfrm>
          <a:prstGeom prst="rect">
            <a:avLst/>
          </a:prstGeom>
          <a:solidFill>
            <a:schemeClr val="bg1"/>
          </a:solidFill>
          <a:ln>
            <a:solidFill>
              <a:schemeClr val="tx1"/>
            </a:solidFill>
          </a:ln>
        </p:spPr>
        <p:txBody>
          <a:bodyPr wrap="square" rtlCol="0">
            <a:spAutoFit/>
          </a:bodyPr>
          <a:lstStyle/>
          <a:p>
            <a:r>
              <a:rPr lang="en-GB" dirty="0">
                <a:latin typeface="Courier New" panose="02070309020205020404" pitchFamily="49" charset="0"/>
              </a:rPr>
              <a:t>()</a:t>
            </a:r>
          </a:p>
        </p:txBody>
      </p:sp>
    </p:spTree>
    <p:extLst>
      <p:ext uri="{BB962C8B-B14F-4D97-AF65-F5344CB8AC3E}">
        <p14:creationId xmlns:p14="http://schemas.microsoft.com/office/powerpoint/2010/main" val="231936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8A20-6B66-9C56-4CC4-83654D202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576E-C8CF-46E6-5FE4-A3C347F72C56}"/>
              </a:ext>
            </a:extLst>
          </p:cNvPr>
          <p:cNvSpPr>
            <a:spLocks noGrp="1"/>
          </p:cNvSpPr>
          <p:nvPr>
            <p:ph type="ctrTitle"/>
          </p:nvPr>
        </p:nvSpPr>
        <p:spPr/>
        <p:txBody>
          <a:bodyPr/>
          <a:lstStyle/>
          <a:p>
            <a:r>
              <a:rPr lang="en-GB" dirty="0"/>
              <a:t>Additional </a:t>
            </a:r>
            <a:r>
              <a:rPr lang="en-GB" dirty="0" err="1"/>
              <a:t>MatchObject</a:t>
            </a:r>
            <a:r>
              <a:rPr lang="en-GB" dirty="0"/>
              <a:t> Methods</a:t>
            </a:r>
          </a:p>
        </p:txBody>
      </p:sp>
      <p:sp>
        <p:nvSpPr>
          <p:cNvPr id="3" name="Text Placeholder 2">
            <a:extLst>
              <a:ext uri="{FF2B5EF4-FFF2-40B4-BE49-F238E27FC236}">
                <a16:creationId xmlns:a16="http://schemas.microsoft.com/office/drawing/2014/main" id="{BB45EC5C-54BC-433D-4DB8-7D27640D5D57}"/>
              </a:ext>
            </a:extLst>
          </p:cNvPr>
          <p:cNvSpPr>
            <a:spLocks noGrp="1"/>
          </p:cNvSpPr>
          <p:nvPr>
            <p:ph type="body" sz="quarter" idx="13"/>
          </p:nvPr>
        </p:nvSpPr>
        <p:spPr>
          <a:xfrm>
            <a:off x="443922" y="1733108"/>
            <a:ext cx="7176078" cy="4348715"/>
          </a:xfrm>
        </p:spPr>
        <p:txBody>
          <a:bodyPr/>
          <a:lstStyle/>
          <a:p>
            <a:r>
              <a:rPr lang="en-GB" b="1" dirty="0"/>
              <a:t>start() – </a:t>
            </a:r>
            <a:r>
              <a:rPr lang="en-GB" dirty="0"/>
              <a:t>returns the starting index of each matched group</a:t>
            </a:r>
          </a:p>
          <a:p>
            <a:pPr marL="285750" indent="-285750">
              <a:buFont typeface="Arial" panose="020B0604020202020204" pitchFamily="34" charset="0"/>
              <a:buChar char="•"/>
            </a:pPr>
            <a:r>
              <a:rPr lang="en-GB" dirty="0"/>
              <a:t>The first element gives the start position of the first match</a:t>
            </a:r>
          </a:p>
          <a:p>
            <a:r>
              <a:rPr lang="en-GB" b="1" dirty="0"/>
              <a:t>end()</a:t>
            </a:r>
            <a:r>
              <a:rPr lang="en-GB" dirty="0"/>
              <a:t> – returns the ending index + 1 of each matched group</a:t>
            </a:r>
          </a:p>
          <a:p>
            <a:pPr marL="285750" indent="-285750">
              <a:buFont typeface="Arial" panose="020B0604020202020204" pitchFamily="34" charset="0"/>
              <a:buChar char="•"/>
            </a:pPr>
            <a:r>
              <a:rPr lang="en-GB" dirty="0"/>
              <a:t>The first element gives the end position +1 of the first match</a:t>
            </a:r>
          </a:p>
          <a:p>
            <a:r>
              <a:rPr lang="en-GB" b="1" dirty="0" err="1"/>
              <a:t>lastindex</a:t>
            </a:r>
            <a:r>
              <a:rPr lang="en-GB" dirty="0"/>
              <a:t> – gives the index number of the last matched group</a:t>
            </a:r>
          </a:p>
        </p:txBody>
      </p:sp>
      <p:sp>
        <p:nvSpPr>
          <p:cNvPr id="4" name="Slide Number Placeholder 3">
            <a:extLst>
              <a:ext uri="{FF2B5EF4-FFF2-40B4-BE49-F238E27FC236}">
                <a16:creationId xmlns:a16="http://schemas.microsoft.com/office/drawing/2014/main" id="{3494581B-F12B-87DF-4FC8-59FC5B329E9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9" name="TextBox 8">
            <a:extLst>
              <a:ext uri="{FF2B5EF4-FFF2-40B4-BE49-F238E27FC236}">
                <a16:creationId xmlns:a16="http://schemas.microsoft.com/office/drawing/2014/main" id="{66E9646D-D68A-29F9-DE9D-2EFDB34CE2E0}"/>
              </a:ext>
            </a:extLst>
          </p:cNvPr>
          <p:cNvSpPr txBox="1"/>
          <p:nvPr/>
        </p:nvSpPr>
        <p:spPr>
          <a:xfrm>
            <a:off x="7447280" y="5251549"/>
            <a:ext cx="2428240" cy="923330"/>
          </a:xfrm>
          <a:prstGeom prst="rect">
            <a:avLst/>
          </a:prstGeom>
          <a:solidFill>
            <a:schemeClr val="bg1"/>
          </a:solidFill>
          <a:ln>
            <a:solidFill>
              <a:schemeClr val="tx1"/>
            </a:solidFill>
          </a:ln>
        </p:spPr>
        <p:txBody>
          <a:bodyPr wrap="square" rtlCol="0">
            <a:spAutoFit/>
          </a:bodyPr>
          <a:lstStyle/>
          <a:p>
            <a:r>
              <a:rPr lang="en-GB" dirty="0"/>
              <a:t>(</a:t>
            </a:r>
            <a:r>
              <a:rPr lang="en-GB" b="1" dirty="0">
                <a:solidFill>
                  <a:schemeClr val="accent1"/>
                </a:solidFill>
              </a:rPr>
              <a:t>'456</a:t>
            </a:r>
            <a:r>
              <a:rPr lang="en-GB" dirty="0"/>
              <a:t>', </a:t>
            </a:r>
            <a:r>
              <a:rPr lang="en-GB" b="1" dirty="0">
                <a:solidFill>
                  <a:schemeClr val="accent2"/>
                </a:solidFill>
              </a:rPr>
              <a:t>'first</a:t>
            </a:r>
            <a:r>
              <a:rPr lang="en-GB" dirty="0"/>
              <a:t>', </a:t>
            </a:r>
            <a:r>
              <a:rPr lang="en-GB" b="1" dirty="0">
                <a:solidFill>
                  <a:schemeClr val="accent3"/>
                </a:solidFill>
              </a:rPr>
              <a:t>'3456</a:t>
            </a:r>
            <a:r>
              <a:rPr lang="en-GB" dirty="0"/>
              <a:t>')</a:t>
            </a:r>
          </a:p>
          <a:p>
            <a:r>
              <a:rPr lang="en-GB" dirty="0"/>
              <a:t>[</a:t>
            </a:r>
            <a:r>
              <a:rPr lang="en-GB" b="1" dirty="0">
                <a:solidFill>
                  <a:schemeClr val="accent4"/>
                </a:solidFill>
              </a:rPr>
              <a:t>2</a:t>
            </a:r>
            <a:r>
              <a:rPr lang="en-GB" dirty="0"/>
              <a:t>, </a:t>
            </a:r>
            <a:r>
              <a:rPr lang="en-GB" b="1" dirty="0">
                <a:solidFill>
                  <a:schemeClr val="accent4"/>
                </a:solidFill>
              </a:rPr>
              <a:t>6</a:t>
            </a:r>
            <a:r>
              <a:rPr lang="en-GB" dirty="0"/>
              <a:t>, </a:t>
            </a:r>
            <a:r>
              <a:rPr lang="en-GB" b="1" dirty="0">
                <a:solidFill>
                  <a:schemeClr val="accent4"/>
                </a:solidFill>
              </a:rPr>
              <a:t>12</a:t>
            </a:r>
            <a:r>
              <a:rPr lang="en-GB" dirty="0"/>
              <a:t>]</a:t>
            </a:r>
          </a:p>
          <a:p>
            <a:r>
              <a:rPr lang="en-GB" dirty="0"/>
              <a:t>[</a:t>
            </a:r>
            <a:r>
              <a:rPr lang="en-GB" b="1" dirty="0">
                <a:solidFill>
                  <a:schemeClr val="accent5"/>
                </a:solidFill>
              </a:rPr>
              <a:t>5</a:t>
            </a:r>
            <a:r>
              <a:rPr lang="en-GB" dirty="0"/>
              <a:t>, </a:t>
            </a:r>
            <a:r>
              <a:rPr lang="en-GB" b="1" dirty="0">
                <a:solidFill>
                  <a:schemeClr val="accent5"/>
                </a:solidFill>
              </a:rPr>
              <a:t>11</a:t>
            </a:r>
            <a:r>
              <a:rPr lang="en-GB" dirty="0"/>
              <a:t>, </a:t>
            </a:r>
            <a:r>
              <a:rPr lang="en-GB" b="1" dirty="0">
                <a:solidFill>
                  <a:schemeClr val="accent5"/>
                </a:solidFill>
              </a:rPr>
              <a:t>16</a:t>
            </a:r>
            <a:r>
              <a:rPr lang="en-GB" dirty="0"/>
              <a:t>]</a:t>
            </a:r>
          </a:p>
        </p:txBody>
      </p:sp>
      <p:sp>
        <p:nvSpPr>
          <p:cNvPr id="5" name="Rectangle 4">
            <a:extLst>
              <a:ext uri="{FF2B5EF4-FFF2-40B4-BE49-F238E27FC236}">
                <a16:creationId xmlns:a16="http://schemas.microsoft.com/office/drawing/2014/main" id="{E3B2E612-D5D8-064F-1677-C30DE2EF8BF6}"/>
              </a:ext>
            </a:extLst>
          </p:cNvPr>
          <p:cNvSpPr txBox="1">
            <a:spLocks noChangeArrowheads="1"/>
          </p:cNvSpPr>
          <p:nvPr/>
        </p:nvSpPr>
        <p:spPr bwMode="auto">
          <a:xfrm>
            <a:off x="835997" y="3761911"/>
            <a:ext cx="6611283"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a:t>
            </a:r>
            <a:r>
              <a:rPr lang="en-GB" altLang="en-US" sz="1600" b="1"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a:t>
            </a:r>
            <a:r>
              <a:rPr lang="en-GB" altLang="en-US" sz="1600" b="1" dirty="0">
                <a:solidFill>
                  <a:schemeClr val="accent5"/>
                </a:solidFill>
                <a:latin typeface="Consolas" panose="020B0609020204030204" pitchFamily="49" charset="0"/>
                <a:cs typeface="Consolas" panose="020B0609020204030204" pitchFamily="49" charset="0"/>
              </a:rPr>
              <a:t>5</a:t>
            </a:r>
            <a:r>
              <a:rPr lang="en-GB" altLang="en-US" sz="1600" b="1" dirty="0">
                <a:solidFill>
                  <a:schemeClr val="accent4"/>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accent4"/>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345</a:t>
            </a:r>
            <a:r>
              <a:rPr lang="en-GB" altLang="en-US" sz="1600" b="1" dirty="0">
                <a:solidFill>
                  <a:schemeClr val="accent5"/>
                </a:solidFill>
                <a:latin typeface="Consolas" panose="020B0609020204030204" pitchFamily="49" charset="0"/>
                <a:cs typeface="Consolas" panose="020B0609020204030204" pitchFamily="49" charset="0"/>
              </a:rPr>
              <a:t>6</a:t>
            </a:r>
            <a:r>
              <a:rPr lang="en-GB" altLang="en-US" sz="1600" dirty="0">
                <a:solidFill>
                  <a:schemeClr val="bg1"/>
                </a:solidFill>
                <a:latin typeface="Consolas" panose="020B0609020204030204" pitchFamily="49" charset="0"/>
                <a:cs typeface="Consolas" panose="020B0609020204030204" pitchFamily="49" charset="0"/>
              </a:rPr>
              <a:t>78901234567890123456789012345</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'2 </a:t>
            </a:r>
            <a:r>
              <a:rPr lang="en-GB" altLang="en-US" sz="1600" b="1" dirty="0">
                <a:solidFill>
                  <a:schemeClr val="accent1"/>
                </a:solidFill>
                <a:latin typeface="Consolas" panose="020B0609020204030204" pitchFamily="49" charset="0"/>
                <a:cs typeface="Consolas" panose="020B0609020204030204" pitchFamily="49" charset="0"/>
              </a:rPr>
              <a:t>456</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first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3456</a:t>
            </a:r>
            <a:r>
              <a:rPr lang="en-GB" altLang="en-US" sz="1600" dirty="0">
                <a:solidFill>
                  <a:schemeClr val="bg1"/>
                </a:solidFill>
                <a:latin typeface="Consolas" panose="020B0609020204030204" pitchFamily="49" charset="0"/>
                <a:cs typeface="Consolas" panose="020B0609020204030204" pitchFamily="49" charset="0"/>
              </a:rPr>
              <a:t> second third 98765 fourth 123'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[a-z]+</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\d+</a:t>
            </a:r>
            <a:r>
              <a:rPr lang="en-GB" altLang="en-US" sz="1600" dirty="0">
                <a:solidFill>
                  <a:schemeClr val="bg1"/>
                </a:solidFill>
                <a:latin typeface="Consolas" panose="020B0609020204030204" pitchFamily="49" charset="0"/>
                <a:cs typeface="Consolas" panose="020B0609020204030204" pitchFamily="49" charset="0"/>
              </a:rPr>
              <a:t>)',txt)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1"/>
                </a:solidFill>
                <a:latin typeface="Consolas" panose="020B0609020204030204" pitchFamily="49" charset="0"/>
                <a:cs typeface="Consolas" panose="020B0609020204030204" pitchFamily="49" charset="0"/>
              </a:rPr>
              <a:t>groups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dirty="0" err="1">
                <a:solidFill>
                  <a:schemeClr val="accent4"/>
                </a:solidFill>
                <a:latin typeface="Consolas" panose="020B0609020204030204" pitchFamily="49" charset="0"/>
                <a:cs typeface="Consolas" panose="020B0609020204030204" pitchFamily="49" charset="0"/>
              </a:rPr>
              <a:t>start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a:t>
            </a:r>
            <a:r>
              <a:rPr lang="en-GB" altLang="en-US" sz="1600" b="1" dirty="0" err="1">
                <a:solidFill>
                  <a:schemeClr val="accent5"/>
                </a:solidFill>
                <a:latin typeface="Consolas" panose="020B0609020204030204" pitchFamily="49" charset="0"/>
                <a:cs typeface="Consolas" panose="020B0609020204030204" pitchFamily="49" charset="0"/>
              </a:rPr>
              <a:t>end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in range(1, m.lastindex+1)])</a:t>
            </a:r>
          </a:p>
        </p:txBody>
      </p:sp>
    </p:spTree>
    <p:extLst>
      <p:ext uri="{BB962C8B-B14F-4D97-AF65-F5344CB8AC3E}">
        <p14:creationId xmlns:p14="http://schemas.microsoft.com/office/powerpoint/2010/main" val="294892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9E857-68B6-DC96-F58C-7B1784992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2366A-4A21-A145-7A2D-2654C63AF74A}"/>
              </a:ext>
            </a:extLst>
          </p:cNvPr>
          <p:cNvSpPr>
            <a:spLocks noGrp="1"/>
          </p:cNvSpPr>
          <p:nvPr>
            <p:ph type="ctrTitle"/>
          </p:nvPr>
        </p:nvSpPr>
        <p:spPr/>
        <p:txBody>
          <a:bodyPr/>
          <a:lstStyle/>
          <a:p>
            <a:r>
              <a:rPr lang="en-GB" dirty="0"/>
              <a:t>Using Named Capture Groups</a:t>
            </a:r>
          </a:p>
        </p:txBody>
      </p:sp>
      <p:sp>
        <p:nvSpPr>
          <p:cNvPr id="3" name="Text Placeholder 2">
            <a:extLst>
              <a:ext uri="{FF2B5EF4-FFF2-40B4-BE49-F238E27FC236}">
                <a16:creationId xmlns:a16="http://schemas.microsoft.com/office/drawing/2014/main" id="{EB334A5B-865C-E7C0-1FB3-DD3E7E8AC0E0}"/>
              </a:ext>
            </a:extLst>
          </p:cNvPr>
          <p:cNvSpPr>
            <a:spLocks noGrp="1"/>
          </p:cNvSpPr>
          <p:nvPr>
            <p:ph type="body" sz="quarter" idx="13"/>
          </p:nvPr>
        </p:nvSpPr>
        <p:spPr>
          <a:xfrm>
            <a:off x="443922" y="1733108"/>
            <a:ext cx="7343718" cy="4348715"/>
          </a:xfrm>
        </p:spPr>
        <p:txBody>
          <a:bodyPr/>
          <a:lstStyle/>
          <a:p>
            <a:r>
              <a:rPr lang="en-GB" b="1" dirty="0"/>
              <a:t>Assign names to capture groups for clearer, more readable patterns</a:t>
            </a:r>
          </a:p>
          <a:p>
            <a:pPr marL="285750" indent="-285750">
              <a:buFont typeface="Arial" panose="020B0604020202020204" pitchFamily="34" charset="0"/>
              <a:buChar char="•"/>
            </a:pPr>
            <a:r>
              <a:rPr lang="en-GB" dirty="0"/>
              <a:t>Syntax: (</a:t>
            </a:r>
            <a:r>
              <a:rPr lang="en-GB" b="1" dirty="0">
                <a:solidFill>
                  <a:schemeClr val="accent1"/>
                </a:solidFill>
              </a:rPr>
              <a:t>?P</a:t>
            </a:r>
            <a:r>
              <a:rPr lang="en-GB" dirty="0"/>
              <a:t>&lt;name&gt;pattern)</a:t>
            </a:r>
          </a:p>
          <a:p>
            <a:r>
              <a:rPr lang="en-GB" b="1" dirty="0"/>
              <a:t>Retrieve</a:t>
            </a:r>
            <a:r>
              <a:rPr lang="en-GB" dirty="0"/>
              <a:t> captured names and values with </a:t>
            </a:r>
            <a:r>
              <a:rPr lang="en-GB" b="1" dirty="0" err="1"/>
              <a:t>m.groupdict</a:t>
            </a:r>
            <a:r>
              <a:rPr lang="en-GB" b="1" dirty="0"/>
              <a:t>()</a:t>
            </a:r>
          </a:p>
        </p:txBody>
      </p:sp>
      <p:sp>
        <p:nvSpPr>
          <p:cNvPr id="4" name="Slide Number Placeholder 3">
            <a:extLst>
              <a:ext uri="{FF2B5EF4-FFF2-40B4-BE49-F238E27FC236}">
                <a16:creationId xmlns:a16="http://schemas.microsoft.com/office/drawing/2014/main" id="{0745BB8F-3CF8-7314-083F-0C998AEC058E}"/>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9" name="TextBox 8">
            <a:extLst>
              <a:ext uri="{FF2B5EF4-FFF2-40B4-BE49-F238E27FC236}">
                <a16:creationId xmlns:a16="http://schemas.microsoft.com/office/drawing/2014/main" id="{2D9F489E-2E6D-0971-9600-65CFF5F7E2E0}"/>
              </a:ext>
            </a:extLst>
          </p:cNvPr>
          <p:cNvSpPr txBox="1"/>
          <p:nvPr/>
        </p:nvSpPr>
        <p:spPr>
          <a:xfrm>
            <a:off x="4579620" y="5683496"/>
            <a:ext cx="5090160" cy="369332"/>
          </a:xfrm>
          <a:prstGeom prst="rect">
            <a:avLst/>
          </a:prstGeom>
          <a:solidFill>
            <a:schemeClr val="bg1"/>
          </a:solidFill>
          <a:ln>
            <a:solidFill>
              <a:schemeClr val="tx1"/>
            </a:solidFill>
          </a:ln>
        </p:spPr>
        <p:txBody>
          <a:bodyPr wrap="square" rtlCol="0">
            <a:spAutoFit/>
          </a:bodyPr>
          <a:lstStyle/>
          <a:p>
            <a:r>
              <a:rPr lang="en-GB"/>
              <a:t>/home/stuff (/dev/sd3d) has 52176 (57%) free</a:t>
            </a:r>
            <a:endParaRPr lang="en-GB" dirty="0"/>
          </a:p>
        </p:txBody>
      </p:sp>
      <p:sp>
        <p:nvSpPr>
          <p:cNvPr id="5" name="Rectangle 4">
            <a:extLst>
              <a:ext uri="{FF2B5EF4-FFF2-40B4-BE49-F238E27FC236}">
                <a16:creationId xmlns:a16="http://schemas.microsoft.com/office/drawing/2014/main" id="{7119F8FC-76F6-774A-9C0F-596B00BC2EAE}"/>
              </a:ext>
            </a:extLst>
          </p:cNvPr>
          <p:cNvSpPr txBox="1">
            <a:spLocks noChangeArrowheads="1"/>
          </p:cNvSpPr>
          <p:nvPr/>
        </p:nvSpPr>
        <p:spPr bwMode="auto">
          <a:xfrm>
            <a:off x="835997" y="2916091"/>
            <a:ext cx="8833783" cy="276280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df</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b="1" dirty="0">
                <a:solidFill>
                  <a:schemeClr val="accent2"/>
                </a:solidFill>
                <a:latin typeface="Consolas" panose="020B0609020204030204" pitchFamily="49" charset="0"/>
                <a:cs typeface="Consolas" panose="020B0609020204030204" pitchFamily="49" charset="0"/>
              </a:rPr>
              <a:t>/dev/sd3d</a:t>
            </a:r>
            <a:r>
              <a:rPr lang="en-GB" altLang="en-US" sz="1600" dirty="0">
                <a:solidFill>
                  <a:schemeClr val="bg1"/>
                </a:solidFill>
                <a:latin typeface="Consolas" panose="020B0609020204030204" pitchFamily="49" charset="0"/>
                <a:cs typeface="Consolas" panose="020B0609020204030204" pitchFamily="49" charset="0"/>
              </a:rPr>
              <a:t>  135398  69683  </a:t>
            </a:r>
            <a:r>
              <a:rPr lang="en-GB" altLang="en-US" sz="1600" b="1" dirty="0">
                <a:solidFill>
                  <a:schemeClr val="accent3"/>
                </a:solidFill>
                <a:latin typeface="Consolas" panose="020B0609020204030204" pitchFamily="49" charset="0"/>
                <a:cs typeface="Consolas" panose="020B0609020204030204" pitchFamily="49" charset="0"/>
              </a:rPr>
              <a:t>52176</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4"/>
                </a:solidFill>
                <a:latin typeface="Consolas" panose="020B0609020204030204" pitchFamily="49" charset="0"/>
                <a:cs typeface="Consolas" panose="020B0609020204030204" pitchFamily="49" charset="0"/>
              </a:rPr>
              <a:t>57</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/home/stuff</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2"/>
                </a:solidFill>
                <a:latin typeface="Consolas" panose="020B0609020204030204" pitchFamily="49" charset="0"/>
                <a:cs typeface="Consolas" panose="020B0609020204030204" pitchFamily="49" charset="0"/>
              </a:rPr>
              <a:t>fs</a:t>
            </a:r>
            <a:r>
              <a:rPr lang="en-GB" altLang="en-US" sz="1600" dirty="0">
                <a:solidFill>
                  <a:schemeClr val="bg1"/>
                </a:solidFill>
                <a:latin typeface="Consolas" panose="020B0609020204030204" pitchFamily="49" charset="0"/>
                <a:cs typeface="Consolas" panose="020B0609020204030204" pitchFamily="49" charset="0"/>
              </a:rPr>
              <a:t>&gt;\S+)   \s+ (?:\d+)       \s+(?:\d+)  \s+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3"/>
                </a:solidFill>
                <a:latin typeface="Consolas" panose="020B0609020204030204" pitchFamily="49" charset="0"/>
                <a:cs typeface="Consolas" panose="020B0609020204030204" pitchFamily="49" charset="0"/>
              </a:rPr>
              <a:t>avail</a:t>
            </a:r>
            <a:r>
              <a:rPr lang="en-GB" altLang="en-US" sz="1600" dirty="0">
                <a:solidFill>
                  <a:schemeClr val="bg1"/>
                </a:solidFill>
                <a:latin typeface="Consolas" panose="020B0609020204030204" pitchFamily="49" charset="0"/>
                <a:cs typeface="Consolas" panose="020B0609020204030204" pitchFamily="49" charset="0"/>
              </a:rPr>
              <a:t>&gt;\d+)\s+ (</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a:solidFill>
                  <a:schemeClr val="accent4"/>
                </a:solidFill>
                <a:latin typeface="Consolas" panose="020B0609020204030204" pitchFamily="49" charset="0"/>
                <a:cs typeface="Consolas" panose="020B0609020204030204" pitchFamily="49" charset="0"/>
              </a:rPr>
              <a:t>cap</a:t>
            </a:r>
            <a:r>
              <a:rPr lang="en-GB" altLang="en-US" sz="1600" dirty="0">
                <a:solidFill>
                  <a:schemeClr val="bg1"/>
                </a:solidFill>
                <a:latin typeface="Consolas" panose="020B0609020204030204" pitchFamily="49" charset="0"/>
                <a:cs typeface="Consolas" panose="020B0609020204030204" pitchFamily="49" charset="0"/>
              </a:rPr>
              <a:t>&gt;\d+)% \s+(</a:t>
            </a:r>
            <a:r>
              <a:rPr lang="en-GB" altLang="en-US" sz="1600" b="1" dirty="0">
                <a:solidFill>
                  <a:schemeClr val="accent1"/>
                </a:solidFill>
                <a:latin typeface="Consolas" panose="020B0609020204030204" pitchFamily="49" charset="0"/>
                <a:cs typeface="Consolas" panose="020B0609020204030204" pitchFamily="49" charset="0"/>
              </a:rPr>
              <a:t>?P</a:t>
            </a:r>
            <a:r>
              <a:rPr lang="en-GB" altLang="en-US" sz="1600" dirty="0">
                <a:solidFill>
                  <a:schemeClr val="bg1"/>
                </a:solidFill>
                <a:latin typeface="Consolas" panose="020B0609020204030204" pitchFamily="49" charset="0"/>
                <a:cs typeface="Consolas" panose="020B0609020204030204" pitchFamily="49" charset="0"/>
              </a:rPr>
              <a:t>&lt;</a:t>
            </a:r>
            <a:r>
              <a:rPr lang="en-GB" altLang="en-US" sz="1600" b="1" dirty="0" err="1">
                <a:solidFill>
                  <a:schemeClr val="accent5"/>
                </a:solidFill>
                <a:latin typeface="Consolas" panose="020B0609020204030204" pitchFamily="49" charset="0"/>
                <a:cs typeface="Consolas" panose="020B0609020204030204" pitchFamily="49" charset="0"/>
              </a:rPr>
              <a:t>mnt</a:t>
            </a:r>
            <a:r>
              <a:rPr lang="en-GB" altLang="en-US" sz="1600" dirty="0">
                <a:solidFill>
                  <a:schemeClr val="bg1"/>
                </a:solidFill>
                <a:latin typeface="Consolas" panose="020B0609020204030204" pitchFamily="49" charset="0"/>
                <a:cs typeface="Consolas" panose="020B0609020204030204" pitchFamily="49" charset="0"/>
              </a:rPr>
              <a:t>&gt; \S+)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df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re.X</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m.groupdict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5"/>
                </a:solidFill>
                <a:latin typeface="Consolas" panose="020B0609020204030204" pitchFamily="49" charset="0"/>
                <a:cs typeface="Consolas" panose="020B0609020204030204" pitchFamily="49" charset="0"/>
              </a:rPr>
              <a:t>'</a:t>
            </a:r>
            <a:r>
              <a:rPr lang="en-GB" altLang="en-US" sz="1600" b="1" dirty="0" err="1">
                <a:solidFill>
                  <a:schemeClr val="accent5"/>
                </a:solidFill>
                <a:latin typeface="Consolas" panose="020B0609020204030204" pitchFamily="49" charset="0"/>
                <a:cs typeface="Consolas" panose="020B0609020204030204" pitchFamily="49" charset="0"/>
              </a:rPr>
              <a:t>mnt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fs</a:t>
            </a:r>
            <a:r>
              <a:rPr lang="en-GB" altLang="en-US" sz="1600" dirty="0" err="1">
                <a:solidFill>
                  <a:schemeClr val="bg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has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'avail</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gd</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4"/>
                </a:solidFill>
                <a:latin typeface="Consolas" panose="020B0609020204030204" pitchFamily="49" charset="0"/>
                <a:cs typeface="Consolas" panose="020B0609020204030204" pitchFamily="49" charset="0"/>
              </a:rPr>
              <a:t>'cap</a:t>
            </a:r>
            <a:r>
              <a:rPr lang="en-GB" altLang="en-US" sz="1600" dirty="0">
                <a:solidFill>
                  <a:schemeClr val="bg1"/>
                </a:solidFill>
                <a:latin typeface="Consolas" panose="020B0609020204030204" pitchFamily="49" charset="0"/>
                <a:cs typeface="Consolas" panose="020B0609020204030204" pitchFamily="49" charset="0"/>
              </a:rPr>
              <a:t>']}%) free")</a:t>
            </a:r>
          </a:p>
        </p:txBody>
      </p:sp>
      <p:sp>
        <p:nvSpPr>
          <p:cNvPr id="6" name="TextBox 5">
            <a:extLst>
              <a:ext uri="{FF2B5EF4-FFF2-40B4-BE49-F238E27FC236}">
                <a16:creationId xmlns:a16="http://schemas.microsoft.com/office/drawing/2014/main" id="{430A7EC0-AF61-63F2-F10C-31CB9776F156}"/>
              </a:ext>
            </a:extLst>
          </p:cNvPr>
          <p:cNvSpPr txBox="1"/>
          <p:nvPr/>
        </p:nvSpPr>
        <p:spPr>
          <a:xfrm>
            <a:off x="9494183" y="3297535"/>
            <a:ext cx="2428240"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Flag=</a:t>
            </a:r>
            <a:r>
              <a:rPr lang="en-GB" dirty="0" err="1"/>
              <a:t>re.X</a:t>
            </a:r>
            <a:r>
              <a:rPr lang="en-GB" dirty="0"/>
              <a:t> ensures extra whitespace and line breaks ignored</a:t>
            </a:r>
          </a:p>
        </p:txBody>
      </p:sp>
      <p:sp>
        <p:nvSpPr>
          <p:cNvPr id="7" name="Line 11">
            <a:extLst>
              <a:ext uri="{FF2B5EF4-FFF2-40B4-BE49-F238E27FC236}">
                <a16:creationId xmlns:a16="http://schemas.microsoft.com/office/drawing/2014/main" id="{EAEF4B80-A811-62C3-78A6-6168C625FEC1}"/>
              </a:ext>
            </a:extLst>
          </p:cNvPr>
          <p:cNvSpPr>
            <a:spLocks noChangeShapeType="1"/>
          </p:cNvSpPr>
          <p:nvPr/>
        </p:nvSpPr>
        <p:spPr bwMode="auto">
          <a:xfrm flipH="1">
            <a:off x="7457440" y="3745132"/>
            <a:ext cx="2036743" cy="14068"/>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84FA8294-1402-1889-0A1E-48B0E724E404}"/>
              </a:ext>
            </a:extLst>
          </p:cNvPr>
          <p:cNvSpPr/>
          <p:nvPr/>
        </p:nvSpPr>
        <p:spPr>
          <a:xfrm>
            <a:off x="3088640" y="3573702"/>
            <a:ext cx="4287520" cy="369332"/>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637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DF57-D8FC-3C0A-5F66-8B6300105DF6}"/>
              </a:ext>
            </a:extLst>
          </p:cNvPr>
          <p:cNvSpPr>
            <a:spLocks noGrp="1"/>
          </p:cNvSpPr>
          <p:nvPr>
            <p:ph type="ctrTitle"/>
          </p:nvPr>
        </p:nvSpPr>
        <p:spPr/>
        <p:txBody>
          <a:bodyPr/>
          <a:lstStyle/>
          <a:p>
            <a:r>
              <a:rPr lang="en-GB" dirty="0"/>
              <a:t>Minimal (Non-Greedy) Matches</a:t>
            </a:r>
          </a:p>
        </p:txBody>
      </p:sp>
      <p:sp>
        <p:nvSpPr>
          <p:cNvPr id="3" name="Text Placeholder 2">
            <a:extLst>
              <a:ext uri="{FF2B5EF4-FFF2-40B4-BE49-F238E27FC236}">
                <a16:creationId xmlns:a16="http://schemas.microsoft.com/office/drawing/2014/main" id="{09D5FB10-FB9B-1EFC-62C4-7330329C9C9D}"/>
              </a:ext>
            </a:extLst>
          </p:cNvPr>
          <p:cNvSpPr>
            <a:spLocks noGrp="1"/>
          </p:cNvSpPr>
          <p:nvPr>
            <p:ph type="body" sz="quarter" idx="14"/>
          </p:nvPr>
        </p:nvSpPr>
        <p:spPr/>
        <p:txBody>
          <a:bodyPr/>
          <a:lstStyle/>
          <a:p>
            <a:r>
              <a:rPr lang="en-GB" b="1" dirty="0"/>
              <a:t>A minimal match ends with a question mark ?</a:t>
            </a:r>
          </a:p>
          <a:p>
            <a:pPr marL="285750" indent="-285750">
              <a:buFont typeface="Arial" panose="020B0604020202020204" pitchFamily="34" charset="0"/>
              <a:buChar char="•"/>
            </a:pPr>
            <a:r>
              <a:rPr lang="en-GB" dirty="0"/>
              <a:t>Matches as few characters as possible</a:t>
            </a:r>
          </a:p>
        </p:txBody>
      </p:sp>
      <p:sp>
        <p:nvSpPr>
          <p:cNvPr id="4" name="Slide Number Placeholder 3">
            <a:extLst>
              <a:ext uri="{FF2B5EF4-FFF2-40B4-BE49-F238E27FC236}">
                <a16:creationId xmlns:a16="http://schemas.microsoft.com/office/drawing/2014/main" id="{F095CFEE-A31A-0411-8C59-95B92EC76194}"/>
              </a:ext>
            </a:extLst>
          </p:cNvPr>
          <p:cNvSpPr>
            <a:spLocks noGrp="1"/>
          </p:cNvSpPr>
          <p:nvPr>
            <p:ph type="sldNum" sz="quarter" idx="12"/>
          </p:nvPr>
        </p:nvSpPr>
        <p:spPr/>
        <p:txBody>
          <a:bodyPr/>
          <a:lstStyle/>
          <a:p>
            <a:fld id="{F3469444-D02B-D446-9CF8-19DEDDE073D1}" type="slidenum">
              <a:rPr lang="en-US" smtClean="0"/>
              <a:pPr/>
              <a:t>13</a:t>
            </a:fld>
            <a:endParaRPr lang="en-US" dirty="0"/>
          </a:p>
        </p:txBody>
      </p:sp>
      <p:graphicFrame>
        <p:nvGraphicFramePr>
          <p:cNvPr id="5" name="Table 4">
            <a:extLst>
              <a:ext uri="{FF2B5EF4-FFF2-40B4-BE49-F238E27FC236}">
                <a16:creationId xmlns:a16="http://schemas.microsoft.com/office/drawing/2014/main" id="{5156DDF4-6B74-1CE5-1D2D-58DB27B63EEA}"/>
              </a:ext>
            </a:extLst>
          </p:cNvPr>
          <p:cNvGraphicFramePr>
            <a:graphicFrameLocks noGrp="1"/>
          </p:cNvGraphicFramePr>
          <p:nvPr>
            <p:extLst>
              <p:ext uri="{D42A27DB-BD31-4B8C-83A1-F6EECF244321}">
                <p14:modId xmlns:p14="http://schemas.microsoft.com/office/powerpoint/2010/main" val="2053732870"/>
              </p:ext>
            </p:extLst>
          </p:nvPr>
        </p:nvGraphicFramePr>
        <p:xfrm>
          <a:off x="811297" y="2480917"/>
          <a:ext cx="6482755" cy="2386644"/>
        </p:xfrm>
        <a:graphic>
          <a:graphicData uri="http://schemas.openxmlformats.org/drawingml/2006/table">
            <a:tbl>
              <a:tblPr firstRow="1" bandRow="1">
                <a:tableStyleId>{5C22544A-7EE6-4342-B048-85BDC9FD1C3A}</a:tableStyleId>
              </a:tblPr>
              <a:tblGrid>
                <a:gridCol w="1210543">
                  <a:extLst>
                    <a:ext uri="{9D8B030D-6E8A-4147-A177-3AD203B41FA5}">
                      <a16:colId xmlns:a16="http://schemas.microsoft.com/office/drawing/2014/main" val="1551974525"/>
                    </a:ext>
                  </a:extLst>
                </a:gridCol>
                <a:gridCol w="5272212">
                  <a:extLst>
                    <a:ext uri="{9D8B030D-6E8A-4147-A177-3AD203B41FA5}">
                      <a16:colId xmlns:a16="http://schemas.microsoft.com/office/drawing/2014/main" val="1302354093"/>
                    </a:ext>
                  </a:extLst>
                </a:gridCol>
              </a:tblGrid>
              <a:tr h="314135">
                <a:tc>
                  <a:txBody>
                    <a:bodyPr/>
                    <a:lstStyle/>
                    <a:p>
                      <a:pPr algn="ctr"/>
                      <a:r>
                        <a:rPr lang="en-GB" sz="1800" dirty="0">
                          <a:solidFill>
                            <a:schemeClr val="tx2"/>
                          </a:solidFill>
                        </a:rPr>
                        <a:t>Regex</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Match one or more occurrences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zero or more occurrences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2647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0 or once, preferably 0</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{n}?</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Match n occurrences (same as {n})</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{n,}?</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Match at least n times, stop as soon as possible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r>
                        <a:rPr lang="en-GB" sz="1700" b="1" i="0" dirty="0" err="1">
                          <a:solidFill>
                            <a:schemeClr val="tx1"/>
                          </a:solidFill>
                          <a:latin typeface="Consolas" panose="020B0609020204030204" pitchFamily="49" charset="0"/>
                          <a:cs typeface="Courier New" panose="02070309020205020404" pitchFamily="49" charset="0"/>
                        </a:rPr>
                        <a:t>n.m</a:t>
                      </a: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Match n to m occurrences, stop as soon as possible</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6" name="Rectangle 4">
            <a:extLst>
              <a:ext uri="{FF2B5EF4-FFF2-40B4-BE49-F238E27FC236}">
                <a16:creationId xmlns:a16="http://schemas.microsoft.com/office/drawing/2014/main" id="{070646EB-31B9-9911-7A2C-52F9DE60C006}"/>
              </a:ext>
            </a:extLst>
          </p:cNvPr>
          <p:cNvSpPr txBox="1">
            <a:spLocks noChangeArrowheads="1"/>
          </p:cNvSpPr>
          <p:nvPr/>
        </p:nvSpPr>
        <p:spPr bwMode="auto">
          <a:xfrm>
            <a:off x="823942" y="5017105"/>
            <a:ext cx="6482755"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en-US" sz="1600" dirty="0">
                <a:solidFill>
                  <a:schemeClr val="bg1"/>
                </a:solidFill>
                <a:latin typeface="Consolas" panose="020B0609020204030204" pitchFamily="49" charset="0"/>
                <a:cs typeface="Consolas" panose="020B0609020204030204" pitchFamily="49" charset="0"/>
              </a:rPr>
              <a:t>line = </a:t>
            </a:r>
            <a:r>
              <a:rPr lang="en-GB" altLang="en-US" sz="1600" dirty="0">
                <a:solidFill>
                  <a:schemeClr val="bg1"/>
                </a:solidFill>
                <a:latin typeface="Consolas" panose="020B0609020204030204" pitchFamily="49" charset="0"/>
                <a:cs typeface="Consolas" panose="020B0609020204030204" pitchFamily="49" charset="0"/>
              </a:rPr>
              <a:t>"</a:t>
            </a:r>
            <a:r>
              <a:rPr lang="de-DE" altLang="en-US" sz="1600" b="1" dirty="0">
                <a:solidFill>
                  <a:schemeClr val="accent1"/>
                </a:solidFill>
                <a:latin typeface="Consolas" panose="020B0609020204030204" pitchFamily="49" charset="0"/>
                <a:cs typeface="Consolas" panose="020B0609020204030204" pitchFamily="49" charset="0"/>
              </a:rPr>
              <a:t>student</a:t>
            </a:r>
            <a:r>
              <a:rPr lang="de-DE" altLang="en-US" sz="1600" b="1" dirty="0">
                <a:solidFill>
                  <a:schemeClr val="accent2"/>
                </a:solidFill>
                <a:latin typeface="Consolas" panose="020B0609020204030204" pitchFamily="49" charset="0"/>
                <a:cs typeface="Consolas" panose="020B0609020204030204" pitchFamily="49" charset="0"/>
              </a:rPr>
              <a:t>:x:501:501:QA User:/home/user1</a:t>
            </a:r>
            <a:r>
              <a:rPr lang="de-DE" altLang="en-US" sz="1600" dirty="0">
                <a:solidFill>
                  <a:schemeClr val="bg1"/>
                </a:solidFill>
                <a:latin typeface="Consolas" panose="020B0609020204030204" pitchFamily="49" charset="0"/>
                <a:cs typeface="Consolas" panose="020B0609020204030204" pitchFamily="49" charset="0"/>
              </a:rPr>
              <a:t>:/bin/ksh</a:t>
            </a:r>
            <a:r>
              <a:rPr lang="en-GB" altLang="en-US" sz="1600" dirty="0">
                <a:solidFill>
                  <a:schemeClr val="bg1"/>
                </a:solidFill>
                <a:latin typeface="Consolas" panose="020B0609020204030204" pitchFamily="49" charset="0"/>
                <a:cs typeface="Consolas" panose="020B0609020204030204" pitchFamily="49" charset="0"/>
              </a:rPr>
              <a:t>"</a:t>
            </a:r>
            <a:endParaRPr lang="de-DE"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print("Non-greedy=",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chemeClr val="accent3"/>
                </a:solidFill>
                <a:latin typeface="Consolas" panose="020B0609020204030204" pitchFamily="49" charset="0"/>
                <a:cs typeface="Consolas" panose="020B0609020204030204" pitchFamily="49" charset="0"/>
              </a:rPr>
              <a:t>user1:</a:t>
            </a:r>
            <a:r>
              <a:rPr lang="en-GB" altLang="en-US" sz="1600" dirty="0">
                <a:solidFill>
                  <a:schemeClr val="bg1"/>
                </a:solidFill>
                <a:latin typeface="Consolas" panose="020B0609020204030204" pitchFamily="49" charset="0"/>
                <a:cs typeface="Consolas" panose="020B0609020204030204" pitchFamily="49" charset="0"/>
              </a:rPr>
              <a:t>", line,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print("Greedy=",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4"/>
                </a:solidFill>
                <a:latin typeface="Consolas" panose="020B0609020204030204" pitchFamily="49" charset="0"/>
                <a:cs typeface="Consolas" panose="020B0609020204030204" pitchFamily="49" charset="0"/>
              </a:rPr>
              <a:t>user1:</a:t>
            </a:r>
            <a:r>
              <a:rPr lang="en-GB" altLang="en-US" sz="1600" dirty="0">
                <a:solidFill>
                  <a:schemeClr val="bg1"/>
                </a:solidFill>
                <a:latin typeface="Consolas" panose="020B0609020204030204" pitchFamily="49" charset="0"/>
                <a:cs typeface="Consolas" panose="020B0609020204030204" pitchFamily="49" charset="0"/>
              </a:rPr>
              <a:t>", line, 1))</a:t>
            </a:r>
          </a:p>
        </p:txBody>
      </p:sp>
      <p:sp>
        <p:nvSpPr>
          <p:cNvPr id="7" name="TextBox 6">
            <a:extLst>
              <a:ext uri="{FF2B5EF4-FFF2-40B4-BE49-F238E27FC236}">
                <a16:creationId xmlns:a16="http://schemas.microsoft.com/office/drawing/2014/main" id="{E43A91A8-079B-842A-3D8A-CF261D9DE5C4}"/>
              </a:ext>
            </a:extLst>
          </p:cNvPr>
          <p:cNvSpPr txBox="1"/>
          <p:nvPr/>
        </p:nvSpPr>
        <p:spPr>
          <a:xfrm>
            <a:off x="1248796" y="6014745"/>
            <a:ext cx="6394064" cy="646331"/>
          </a:xfrm>
          <a:prstGeom prst="rect">
            <a:avLst/>
          </a:prstGeom>
          <a:solidFill>
            <a:schemeClr val="bg1"/>
          </a:solidFill>
          <a:ln>
            <a:solidFill>
              <a:schemeClr val="tx1"/>
            </a:solidFill>
          </a:ln>
        </p:spPr>
        <p:txBody>
          <a:bodyPr wrap="square" rtlCol="0">
            <a:spAutoFit/>
          </a:bodyPr>
          <a:lstStyle/>
          <a:p>
            <a:r>
              <a:rPr lang="de-DE" dirty="0"/>
              <a:t>Non-greedy=</a:t>
            </a:r>
            <a:r>
              <a:rPr lang="de-DE" b="1" dirty="0">
                <a:solidFill>
                  <a:schemeClr val="accent3"/>
                </a:solidFill>
              </a:rPr>
              <a:t>user1</a:t>
            </a:r>
            <a:r>
              <a:rPr lang="de-DE" dirty="0"/>
              <a:t>:x:501:501:QA User:/home/user1:/bin/ksh</a:t>
            </a:r>
          </a:p>
          <a:p>
            <a:r>
              <a:rPr lang="de-DE" dirty="0"/>
              <a:t>Greedy=</a:t>
            </a:r>
            <a:r>
              <a:rPr lang="de-DE" b="1" dirty="0">
                <a:solidFill>
                  <a:schemeClr val="accent4"/>
                </a:solidFill>
              </a:rPr>
              <a:t>user1:</a:t>
            </a:r>
            <a:r>
              <a:rPr lang="de-DE" dirty="0"/>
              <a:t>/bin/ksh</a:t>
            </a:r>
            <a:endParaRPr lang="en-GB" dirty="0"/>
          </a:p>
        </p:txBody>
      </p:sp>
    </p:spTree>
    <p:extLst>
      <p:ext uri="{BB962C8B-B14F-4D97-AF65-F5344CB8AC3E}">
        <p14:creationId xmlns:p14="http://schemas.microsoft.com/office/powerpoint/2010/main" val="43440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8C4C8E-8249-3FEB-E2A2-882C126069CD}"/>
              </a:ext>
            </a:extLst>
          </p:cNvPr>
          <p:cNvSpPr>
            <a:spLocks noGrp="1"/>
          </p:cNvSpPr>
          <p:nvPr>
            <p:ph type="ctrTitle"/>
          </p:nvPr>
        </p:nvSpPr>
        <p:spPr/>
        <p:txBody>
          <a:bodyPr/>
          <a:lstStyle/>
          <a:p>
            <a:r>
              <a:rPr lang="en-GB" dirty="0"/>
              <a:t>Matching Across Multiple lines</a:t>
            </a:r>
          </a:p>
        </p:txBody>
      </p:sp>
      <p:sp>
        <p:nvSpPr>
          <p:cNvPr id="7" name="Text Placeholder 6">
            <a:extLst>
              <a:ext uri="{FF2B5EF4-FFF2-40B4-BE49-F238E27FC236}">
                <a16:creationId xmlns:a16="http://schemas.microsoft.com/office/drawing/2014/main" id="{FF28EEB8-3F72-4906-84A1-2ED897E61A40}"/>
              </a:ext>
            </a:extLst>
          </p:cNvPr>
          <p:cNvSpPr>
            <a:spLocks noGrp="1"/>
          </p:cNvSpPr>
          <p:nvPr>
            <p:ph type="body" sz="quarter" idx="14"/>
          </p:nvPr>
        </p:nvSpPr>
        <p:spPr/>
        <p:txBody>
          <a:bodyPr/>
          <a:lstStyle/>
          <a:p>
            <a:r>
              <a:rPr lang="en-GB" b="1" dirty="0"/>
              <a:t>Python can match patterns across multiple lines:</a:t>
            </a:r>
          </a:p>
          <a:p>
            <a:pPr marL="285750" indent="-285750">
              <a:buFont typeface="Arial" panose="020B0604020202020204" pitchFamily="34" charset="0"/>
              <a:buChar char="•"/>
            </a:pPr>
            <a:r>
              <a:rPr lang="en-GB" dirty="0"/>
              <a:t>As long as the text contains "\n“, regex will search through it normally</a:t>
            </a:r>
          </a:p>
          <a:p>
            <a:endParaRPr lang="en-GB" dirty="0"/>
          </a:p>
          <a:p>
            <a:r>
              <a:rPr lang="en-GB" b="1" dirty="0"/>
              <a:t>Default match behaviour is cautious:</a:t>
            </a:r>
          </a:p>
          <a:p>
            <a:pPr marL="285750" indent="-285750">
              <a:buFont typeface="Arial" panose="020B0604020202020204" pitchFamily="34" charset="0"/>
              <a:buChar char="•"/>
            </a:pPr>
            <a:r>
              <a:rPr lang="en-GB" dirty="0"/>
              <a:t>The </a:t>
            </a:r>
            <a:r>
              <a:rPr lang="en-GB" b="1" dirty="0"/>
              <a:t>.</a:t>
            </a:r>
            <a:r>
              <a:rPr lang="en-GB" dirty="0"/>
              <a:t> wildcard does </a:t>
            </a:r>
            <a:r>
              <a:rPr lang="en-GB" b="1" dirty="0"/>
              <a:t>not</a:t>
            </a:r>
            <a:r>
              <a:rPr lang="en-GB" dirty="0"/>
              <a:t> match newline characters</a:t>
            </a:r>
          </a:p>
          <a:p>
            <a:pPr marL="285750" indent="-285750">
              <a:buFont typeface="Arial" panose="020B0604020202020204" pitchFamily="34" charset="0"/>
              <a:buChar char="•"/>
            </a:pPr>
            <a:r>
              <a:rPr lang="en-GB" dirty="0"/>
              <a:t>The pattern </a:t>
            </a:r>
            <a:r>
              <a:rPr lang="en-GB" b="1" dirty="0"/>
              <a:t>.*</a:t>
            </a:r>
            <a:r>
              <a:rPr lang="en-GB" dirty="0"/>
              <a:t> stops at the end of the current line</a:t>
            </a:r>
          </a:p>
          <a:p>
            <a:endParaRPr lang="en-GB" dirty="0"/>
          </a:p>
          <a:p>
            <a:r>
              <a:rPr lang="en-GB" b="1" dirty="0"/>
              <a:t>Using </a:t>
            </a:r>
            <a:r>
              <a:rPr lang="en-GB" b="1" dirty="0" err="1"/>
              <a:t>re.S</a:t>
            </a:r>
            <a:r>
              <a:rPr lang="en-GB" b="1" dirty="0"/>
              <a:t> (DOTALL) changes this behaviour</a:t>
            </a:r>
          </a:p>
          <a:p>
            <a:pPr marL="285750" indent="-285750">
              <a:buFont typeface="Arial" panose="020B0604020202020204" pitchFamily="34" charset="0"/>
              <a:buChar char="•"/>
            </a:pPr>
            <a:r>
              <a:rPr lang="en-GB" dirty="0"/>
              <a:t>The </a:t>
            </a:r>
            <a:r>
              <a:rPr lang="en-GB" b="1" dirty="0"/>
              <a:t>.</a:t>
            </a:r>
            <a:r>
              <a:rPr lang="en-GB" dirty="0"/>
              <a:t> matches </a:t>
            </a:r>
            <a:r>
              <a:rPr lang="en-GB" b="1" dirty="0"/>
              <a:t>any</a:t>
            </a:r>
            <a:r>
              <a:rPr lang="en-GB" dirty="0"/>
              <a:t> character - including newlines</a:t>
            </a:r>
          </a:p>
          <a:p>
            <a:pPr marL="285750" indent="-285750">
              <a:buFont typeface="Arial" panose="020B0604020202020204" pitchFamily="34" charset="0"/>
              <a:buChar char="•"/>
            </a:pPr>
            <a:r>
              <a:rPr lang="en-GB" dirty="0"/>
              <a:t>The </a:t>
            </a:r>
            <a:r>
              <a:rPr lang="en-GB" b="1" dirty="0"/>
              <a:t>.*</a:t>
            </a:r>
            <a:r>
              <a:rPr lang="en-GB" dirty="0"/>
              <a:t> continues matching to the end of the entire text</a:t>
            </a:r>
          </a:p>
          <a:p>
            <a:pPr marL="285750" indent="-285750">
              <a:buFont typeface="Arial" panose="020B0604020202020204" pitchFamily="34" charset="0"/>
              <a:buChar char="•"/>
            </a:pPr>
            <a:r>
              <a:rPr lang="en-GB" dirty="0"/>
              <a:t>The </a:t>
            </a:r>
            <a:r>
              <a:rPr lang="en-GB" b="1" dirty="0"/>
              <a:t>\s</a:t>
            </a:r>
            <a:r>
              <a:rPr lang="en-GB" dirty="0"/>
              <a:t> and </a:t>
            </a:r>
            <a:r>
              <a:rPr lang="en-GB" b="1" dirty="0"/>
              <a:t>\S</a:t>
            </a:r>
            <a:r>
              <a:rPr lang="en-GB" dirty="0"/>
              <a:t> behave the same as usual, only </a:t>
            </a:r>
            <a:r>
              <a:rPr lang="en-GB" b="1" dirty="0"/>
              <a:t>.</a:t>
            </a:r>
            <a:r>
              <a:rPr lang="en-GB" dirty="0"/>
              <a:t> is affected</a:t>
            </a:r>
          </a:p>
          <a:p>
            <a:endParaRPr lang="en-GB" dirty="0"/>
          </a:p>
        </p:txBody>
      </p:sp>
      <p:sp>
        <p:nvSpPr>
          <p:cNvPr id="4" name="Slide Number Placeholder 3">
            <a:extLst>
              <a:ext uri="{FF2B5EF4-FFF2-40B4-BE49-F238E27FC236}">
                <a16:creationId xmlns:a16="http://schemas.microsoft.com/office/drawing/2014/main" id="{6A6A58FC-76DB-77FF-B3DD-7E694AE82331}"/>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Tree>
    <p:extLst>
      <p:ext uri="{BB962C8B-B14F-4D97-AF65-F5344CB8AC3E}">
        <p14:creationId xmlns:p14="http://schemas.microsoft.com/office/powerpoint/2010/main" val="93505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49F1-31BE-65D0-89DE-428A027A36B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6F1027-0981-F9CD-696D-AF7716F9A2DC}"/>
              </a:ext>
            </a:extLst>
          </p:cNvPr>
          <p:cNvSpPr>
            <a:spLocks noGrp="1"/>
          </p:cNvSpPr>
          <p:nvPr>
            <p:ph type="ctrTitle"/>
          </p:nvPr>
        </p:nvSpPr>
        <p:spPr/>
        <p:txBody>
          <a:bodyPr/>
          <a:lstStyle/>
          <a:p>
            <a:r>
              <a:rPr lang="en-GB" dirty="0"/>
              <a:t>Line by Line Matching</a:t>
            </a:r>
          </a:p>
        </p:txBody>
      </p:sp>
      <p:sp>
        <p:nvSpPr>
          <p:cNvPr id="7" name="Text Placeholder 6">
            <a:extLst>
              <a:ext uri="{FF2B5EF4-FFF2-40B4-BE49-F238E27FC236}">
                <a16:creationId xmlns:a16="http://schemas.microsoft.com/office/drawing/2014/main" id="{0EB778F8-5F02-7074-21CC-2EF9E0A024C6}"/>
              </a:ext>
            </a:extLst>
          </p:cNvPr>
          <p:cNvSpPr>
            <a:spLocks noGrp="1"/>
          </p:cNvSpPr>
          <p:nvPr>
            <p:ph type="body" sz="quarter" idx="14"/>
          </p:nvPr>
        </p:nvSpPr>
        <p:spPr>
          <a:xfrm>
            <a:off x="443920" y="1733108"/>
            <a:ext cx="6932239" cy="4061405"/>
          </a:xfrm>
        </p:spPr>
        <p:txBody>
          <a:bodyPr/>
          <a:lstStyle/>
          <a:p>
            <a:r>
              <a:rPr lang="en-GB" b="1" dirty="0"/>
              <a:t>Normally ^ and $ match only the start and end of the entire text</a:t>
            </a:r>
          </a:p>
          <a:p>
            <a:pPr marL="285750" indent="-285750">
              <a:buFont typeface="Arial" panose="020B0604020202020204" pitchFamily="34" charset="0"/>
              <a:buChar char="•"/>
            </a:pPr>
            <a:r>
              <a:rPr lang="en-GB" dirty="0"/>
              <a:t>This can be limiting when working with multi-line strings.</a:t>
            </a:r>
          </a:p>
          <a:p>
            <a:r>
              <a:rPr lang="en-GB" b="1" dirty="0"/>
              <a:t>You may want to match the start or end of each line instead</a:t>
            </a:r>
          </a:p>
          <a:p>
            <a:pPr marL="285750" indent="-285750">
              <a:buFont typeface="Arial" panose="020B0604020202020204" pitchFamily="34" charset="0"/>
              <a:buChar char="•"/>
            </a:pPr>
            <a:r>
              <a:rPr lang="en-GB" dirty="0" err="1"/>
              <a:t>re.M</a:t>
            </a:r>
            <a:r>
              <a:rPr lang="en-GB" dirty="0"/>
              <a:t> (MULTILINE) changes ^ and $ to apply to </a:t>
            </a:r>
            <a:r>
              <a:rPr lang="en-GB" b="1" dirty="0"/>
              <a:t>every</a:t>
            </a:r>
            <a:r>
              <a:rPr lang="en-GB" dirty="0"/>
              <a:t> line</a:t>
            </a:r>
          </a:p>
          <a:p>
            <a:pPr marL="285750" indent="-285750">
              <a:buFont typeface="Arial" panose="020B0604020202020204" pitchFamily="34" charset="0"/>
              <a:buChar char="•"/>
            </a:pPr>
            <a:r>
              <a:rPr lang="en-GB" dirty="0"/>
              <a:t>It can also be combined with </a:t>
            </a:r>
            <a:r>
              <a:rPr lang="en-GB" dirty="0" err="1"/>
              <a:t>re.S</a:t>
            </a:r>
            <a:r>
              <a:rPr lang="en-GB" dirty="0"/>
              <a:t> (DOTALL)</a:t>
            </a:r>
          </a:p>
        </p:txBody>
      </p:sp>
      <p:sp>
        <p:nvSpPr>
          <p:cNvPr id="4" name="Slide Number Placeholder 3">
            <a:extLst>
              <a:ext uri="{FF2B5EF4-FFF2-40B4-BE49-F238E27FC236}">
                <a16:creationId xmlns:a16="http://schemas.microsoft.com/office/drawing/2014/main" id="{CE986BF1-7695-1881-213D-B72926051328}"/>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2" name="Rectangle 4">
            <a:extLst>
              <a:ext uri="{FF2B5EF4-FFF2-40B4-BE49-F238E27FC236}">
                <a16:creationId xmlns:a16="http://schemas.microsoft.com/office/drawing/2014/main" id="{EF76E7D1-09BF-7EA8-454D-09C6316BC912}"/>
              </a:ext>
            </a:extLst>
          </p:cNvPr>
          <p:cNvSpPr txBox="1">
            <a:spLocks noChangeArrowheads="1"/>
          </p:cNvSpPr>
          <p:nvPr/>
        </p:nvSpPr>
        <p:spPr bwMode="auto">
          <a:xfrm>
            <a:off x="808702" y="3691225"/>
            <a:ext cx="6482755"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all = open('names.txt').read() </a:t>
            </a:r>
          </a:p>
          <a:p>
            <a:pPr marL="0" indent="0">
              <a:buNone/>
            </a:pPr>
            <a:r>
              <a:rPr lang="en-GB" altLang="en-US" sz="1600" dirty="0">
                <a:solidFill>
                  <a:schemeClr val="bg2"/>
                </a:solidFill>
                <a:latin typeface="Consolas" panose="020B0609020204030204" pitchFamily="49" charset="0"/>
                <a:cs typeface="Consolas" panose="020B0609020204030204" pitchFamily="49" charset="0"/>
              </a:rPr>
              <a:t>m = </a:t>
            </a:r>
            <a:r>
              <a:rPr lang="en-GB" altLang="en-US" sz="1600" dirty="0" err="1">
                <a:solidFill>
                  <a:schemeClr val="bg2"/>
                </a:solidFill>
                <a:latin typeface="Consolas" panose="020B0609020204030204" pitchFamily="49" charset="0"/>
                <a:cs typeface="Consolas" panose="020B0609020204030204" pitchFamily="49" charset="0"/>
              </a:rPr>
              <a:t>re.search</a:t>
            </a:r>
            <a:r>
              <a:rPr lang="en-GB" altLang="en-US" sz="1600" dirty="0">
                <a:solidFill>
                  <a:schemeClr val="bg2"/>
                </a:solidFill>
                <a:latin typeface="Consolas" panose="020B0609020204030204" pitchFamily="49" charset="0"/>
                <a:cs typeface="Consolas" panose="020B0609020204030204" pitchFamily="49" charset="0"/>
              </a:rPr>
              <a:t>(r’(^</a:t>
            </a:r>
            <a:r>
              <a:rPr lang="en-GB" altLang="en-US" sz="1600" dirty="0" err="1">
                <a:solidFill>
                  <a:schemeClr val="bg2"/>
                </a:solidFill>
                <a:latin typeface="Consolas" panose="020B0609020204030204" pitchFamily="49" charset="0"/>
                <a:cs typeface="Consolas" panose="020B0609020204030204" pitchFamily="49" charset="0"/>
              </a:rPr>
              <a:t>brian</a:t>
            </a:r>
            <a:r>
              <a:rPr lang="en-GB" altLang="en-US" sz="1600" dirty="0">
                <a:solidFill>
                  <a:schemeClr val="bg2"/>
                </a:solidFill>
                <a:latin typeface="Consolas" panose="020B0609020204030204" pitchFamily="49" charset="0"/>
                <a:cs typeface="Consolas" panose="020B0609020204030204" pitchFamily="49" charset="0"/>
              </a:rPr>
              <a:t>|^</a:t>
            </a:r>
            <a:r>
              <a:rPr lang="en-GB" altLang="en-US" sz="1600" dirty="0" err="1">
                <a:solidFill>
                  <a:schemeClr val="bg2"/>
                </a:solidFill>
                <a:latin typeface="Consolas" panose="020B0609020204030204" pitchFamily="49" charset="0"/>
                <a:cs typeface="Consolas" panose="020B0609020204030204" pitchFamily="49" charset="0"/>
              </a:rPr>
              <a:t>arthur</a:t>
            </a:r>
            <a:r>
              <a:rPr lang="en-GB" altLang="en-US" sz="1600" dirty="0">
                <a:solidFill>
                  <a:schemeClr val="bg2"/>
                </a:solidFill>
                <a:latin typeface="Consolas" panose="020B0609020204030204" pitchFamily="49" charset="0"/>
                <a:cs typeface="Consolas" panose="020B0609020204030204" pitchFamily="49" charset="0"/>
              </a:rPr>
              <a:t>)', all, </a:t>
            </a:r>
            <a:r>
              <a:rPr lang="en-GB" altLang="en-US" sz="1600" dirty="0" err="1">
                <a:solidFill>
                  <a:schemeClr val="bg2"/>
                </a:solidFill>
                <a:latin typeface="Consolas" panose="020B0609020204030204" pitchFamily="49" charset="0"/>
                <a:cs typeface="Consolas" panose="020B0609020204030204" pitchFamily="49" charset="0"/>
              </a:rPr>
              <a:t>re.I</a:t>
            </a:r>
            <a:r>
              <a:rPr lang="en-GB" altLang="en-US" sz="1600" dirty="0">
                <a:solidFill>
                  <a:schemeClr val="bg2"/>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print('File starts with', </a:t>
            </a:r>
            <a:r>
              <a:rPr lang="en-GB" altLang="en-US" sz="1600" dirty="0" err="1">
                <a:solidFill>
                  <a:schemeClr val="bg1"/>
                </a:solidFill>
                <a:latin typeface="Consolas" panose="020B0609020204030204" pitchFamily="49" charset="0"/>
                <a:cs typeface="Consolas" panose="020B0609020204030204" pitchFamily="49" charset="0"/>
              </a:rPr>
              <a:t>m.groups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arthur</a:t>
            </a:r>
            <a:r>
              <a:rPr lang="en-GB" altLang="en-US" sz="1600" dirty="0">
                <a:solidFill>
                  <a:schemeClr val="bg1"/>
                </a:solidFill>
                <a:latin typeface="Consolas" panose="020B0609020204030204" pitchFamily="49" charset="0"/>
                <a:cs typeface="Consolas" panose="020B0609020204030204" pitchFamily="49" charset="0"/>
              </a:rPr>
              <a:t>)', all, </a:t>
            </a:r>
            <a:r>
              <a:rPr lang="en-GB" altLang="en-US" sz="1600" b="1" dirty="0" err="1">
                <a:solidFill>
                  <a:schemeClr val="accent1"/>
                </a:solidFill>
                <a:latin typeface="Consolas" panose="020B0609020204030204" pitchFamily="49" charset="0"/>
                <a:cs typeface="Consolas" panose="020B0609020204030204" pitchFamily="49" charset="0"/>
              </a:rPr>
              <a:t>re.I</a:t>
            </a:r>
            <a:r>
              <a:rPr lang="en-GB" altLang="en-US" sz="1600" dirty="0" err="1">
                <a:solidFill>
                  <a:schemeClr val="bg1"/>
                </a:solidFill>
                <a:latin typeface="Consolas" panose="020B0609020204030204" pitchFamily="49" charset="0"/>
                <a:cs typeface="Consolas" panose="020B0609020204030204" pitchFamily="49" charset="0"/>
              </a:rPr>
              <a:t>|</a:t>
            </a:r>
            <a:r>
              <a:rPr lang="en-GB" altLang="en-US" sz="1600" dirty="0" err="1">
                <a:solidFill>
                  <a:schemeClr val="accent2"/>
                </a:solidFill>
                <a:latin typeface="Consolas" panose="020B0609020204030204" pitchFamily="49" charset="0"/>
                <a:cs typeface="Consolas" panose="020B0609020204030204" pitchFamily="49" charset="0"/>
              </a:rPr>
              <a:t>re.M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 line in the file starts with', </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(1))</a:t>
            </a:r>
          </a:p>
        </p:txBody>
      </p:sp>
      <p:sp>
        <p:nvSpPr>
          <p:cNvPr id="6" name="TextBox 5">
            <a:extLst>
              <a:ext uri="{FF2B5EF4-FFF2-40B4-BE49-F238E27FC236}">
                <a16:creationId xmlns:a16="http://schemas.microsoft.com/office/drawing/2014/main" id="{35F98C40-54F3-584F-CA38-861B06F77FB9}"/>
              </a:ext>
            </a:extLst>
          </p:cNvPr>
          <p:cNvSpPr txBox="1"/>
          <p:nvPr/>
        </p:nvSpPr>
        <p:spPr>
          <a:xfrm>
            <a:off x="3767327" y="6104193"/>
            <a:ext cx="3524129" cy="369332"/>
          </a:xfrm>
          <a:prstGeom prst="rect">
            <a:avLst/>
          </a:prstGeom>
          <a:solidFill>
            <a:schemeClr val="bg1"/>
          </a:solidFill>
          <a:ln>
            <a:solidFill>
              <a:schemeClr val="tx1"/>
            </a:solidFill>
          </a:ln>
        </p:spPr>
        <p:txBody>
          <a:bodyPr wrap="square" rtlCol="0">
            <a:spAutoFit/>
          </a:bodyPr>
          <a:lstStyle/>
          <a:p>
            <a:r>
              <a:rPr lang="en-GB" dirty="0"/>
              <a:t>A line in the file starts with </a:t>
            </a:r>
            <a:r>
              <a:rPr lang="en-GB" dirty="0" err="1"/>
              <a:t>brian</a:t>
            </a:r>
            <a:endParaRPr lang="en-GB" dirty="0"/>
          </a:p>
        </p:txBody>
      </p:sp>
      <p:sp>
        <p:nvSpPr>
          <p:cNvPr id="8" name="TextBox 7">
            <a:extLst>
              <a:ext uri="{FF2B5EF4-FFF2-40B4-BE49-F238E27FC236}">
                <a16:creationId xmlns:a16="http://schemas.microsoft.com/office/drawing/2014/main" id="{14F83433-67C7-36E5-5236-023DBC7F35EC}"/>
              </a:ext>
            </a:extLst>
          </p:cNvPr>
          <p:cNvSpPr txBox="1"/>
          <p:nvPr/>
        </p:nvSpPr>
        <p:spPr>
          <a:xfrm>
            <a:off x="7687696" y="4041049"/>
            <a:ext cx="1181984" cy="2031325"/>
          </a:xfrm>
          <a:prstGeom prst="rect">
            <a:avLst/>
          </a:prstGeom>
          <a:solidFill>
            <a:schemeClr val="bg1"/>
          </a:solidFill>
          <a:ln>
            <a:solidFill>
              <a:schemeClr val="tx1"/>
            </a:solidFill>
          </a:ln>
        </p:spPr>
        <p:txBody>
          <a:bodyPr wrap="square" rtlCol="0">
            <a:spAutoFit/>
          </a:bodyPr>
          <a:lstStyle/>
          <a:p>
            <a:r>
              <a:rPr lang="en-GB" dirty="0"/>
              <a:t>Graham</a:t>
            </a:r>
          </a:p>
          <a:p>
            <a:r>
              <a:rPr lang="en-GB" dirty="0"/>
              <a:t>John</a:t>
            </a:r>
          </a:p>
          <a:p>
            <a:r>
              <a:rPr lang="en-GB" b="1" dirty="0">
                <a:solidFill>
                  <a:schemeClr val="accent2"/>
                </a:solidFill>
              </a:rPr>
              <a:t>Brian</a:t>
            </a:r>
          </a:p>
          <a:p>
            <a:r>
              <a:rPr lang="en-GB" dirty="0"/>
              <a:t>Terry</a:t>
            </a:r>
          </a:p>
          <a:p>
            <a:r>
              <a:rPr lang="en-GB" dirty="0"/>
              <a:t>Eric</a:t>
            </a:r>
          </a:p>
          <a:p>
            <a:r>
              <a:rPr lang="en-GB" dirty="0"/>
              <a:t>Terry</a:t>
            </a:r>
          </a:p>
          <a:p>
            <a:r>
              <a:rPr lang="en-GB" dirty="0"/>
              <a:t>Michael</a:t>
            </a:r>
          </a:p>
        </p:txBody>
      </p:sp>
      <p:sp>
        <p:nvSpPr>
          <p:cNvPr id="9" name="TextBox 8">
            <a:extLst>
              <a:ext uri="{FF2B5EF4-FFF2-40B4-BE49-F238E27FC236}">
                <a16:creationId xmlns:a16="http://schemas.microsoft.com/office/drawing/2014/main" id="{D1E9ED1F-EEFC-A52A-2A5A-02B4BC99F12E}"/>
              </a:ext>
            </a:extLst>
          </p:cNvPr>
          <p:cNvSpPr txBox="1"/>
          <p:nvPr/>
        </p:nvSpPr>
        <p:spPr>
          <a:xfrm>
            <a:off x="7687695" y="3663433"/>
            <a:ext cx="1181985"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names.txt</a:t>
            </a:r>
          </a:p>
        </p:txBody>
      </p:sp>
      <p:sp>
        <p:nvSpPr>
          <p:cNvPr id="10" name="Line 11">
            <a:extLst>
              <a:ext uri="{FF2B5EF4-FFF2-40B4-BE49-F238E27FC236}">
                <a16:creationId xmlns:a16="http://schemas.microsoft.com/office/drawing/2014/main" id="{A9FAF80E-E49D-5EE8-7877-7ACEA8C06EA4}"/>
              </a:ext>
            </a:extLst>
          </p:cNvPr>
          <p:cNvSpPr>
            <a:spLocks noChangeShapeType="1"/>
          </p:cNvSpPr>
          <p:nvPr/>
        </p:nvSpPr>
        <p:spPr bwMode="auto">
          <a:xfrm flipH="1">
            <a:off x="4234178" y="3851909"/>
            <a:ext cx="3453516" cy="263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2B454979-84FF-E7B3-D46F-860A076986F8}"/>
              </a:ext>
            </a:extLst>
          </p:cNvPr>
          <p:cNvSpPr/>
          <p:nvPr/>
        </p:nvSpPr>
        <p:spPr>
          <a:xfrm>
            <a:off x="2116454" y="3720466"/>
            <a:ext cx="1219201" cy="240030"/>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179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43434-4E34-6E7F-05CF-55EF38017B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67A978C-C551-401A-FA4A-E65277EB49C7}"/>
              </a:ext>
            </a:extLst>
          </p:cNvPr>
          <p:cNvSpPr>
            <a:spLocks noGrp="1"/>
          </p:cNvSpPr>
          <p:nvPr>
            <p:ph type="ctrTitle"/>
          </p:nvPr>
        </p:nvSpPr>
        <p:spPr/>
        <p:txBody>
          <a:bodyPr/>
          <a:lstStyle/>
          <a:p>
            <a:r>
              <a:rPr lang="en-GB" dirty="0"/>
              <a:t>Absolute Anchors vs Line Anchors</a:t>
            </a:r>
          </a:p>
        </p:txBody>
      </p:sp>
      <p:sp>
        <p:nvSpPr>
          <p:cNvPr id="7" name="Text Placeholder 6">
            <a:extLst>
              <a:ext uri="{FF2B5EF4-FFF2-40B4-BE49-F238E27FC236}">
                <a16:creationId xmlns:a16="http://schemas.microsoft.com/office/drawing/2014/main" id="{896718A7-C1BB-3CE3-02F9-983BB70D91F0}"/>
              </a:ext>
            </a:extLst>
          </p:cNvPr>
          <p:cNvSpPr>
            <a:spLocks noGrp="1"/>
          </p:cNvSpPr>
          <p:nvPr>
            <p:ph type="body" sz="quarter" idx="14"/>
          </p:nvPr>
        </p:nvSpPr>
        <p:spPr>
          <a:xfrm>
            <a:off x="1145941" y="3291839"/>
            <a:ext cx="3238501" cy="1943100"/>
          </a:xfrm>
        </p:spPr>
        <p:txBody>
          <a:bodyPr/>
          <a:lstStyle/>
          <a:p>
            <a:r>
              <a:rPr lang="en-GB" b="1" dirty="0"/>
              <a:t>\A </a:t>
            </a:r>
          </a:p>
          <a:p>
            <a:pPr marL="285750" indent="-285750">
              <a:buFont typeface="Arial" panose="020B0604020202020204" pitchFamily="34" charset="0"/>
              <a:buChar char="•"/>
            </a:pPr>
            <a:r>
              <a:rPr lang="en-GB" dirty="0"/>
              <a:t>Matches only at the </a:t>
            </a:r>
            <a:r>
              <a:rPr lang="en-GB" b="1" dirty="0"/>
              <a:t>start</a:t>
            </a:r>
            <a:r>
              <a:rPr lang="en-GB" dirty="0"/>
              <a:t> of the </a:t>
            </a:r>
            <a:r>
              <a:rPr lang="en-GB" b="1" dirty="0"/>
              <a:t>entire</a:t>
            </a:r>
            <a:r>
              <a:rPr lang="en-GB" dirty="0"/>
              <a:t> </a:t>
            </a:r>
            <a:r>
              <a:rPr lang="en-GB" b="1" dirty="0"/>
              <a:t>string</a:t>
            </a:r>
          </a:p>
          <a:p>
            <a:pPr marL="285750" indent="-285750">
              <a:buFont typeface="Arial" panose="020B0604020202020204" pitchFamily="34" charset="0"/>
              <a:buChar char="•"/>
            </a:pPr>
            <a:r>
              <a:rPr lang="en-GB" dirty="0"/>
              <a:t>Not affected by </a:t>
            </a:r>
            <a:r>
              <a:rPr lang="en-GB" dirty="0" err="1"/>
              <a:t>re.M</a:t>
            </a:r>
            <a:r>
              <a:rPr lang="en-GB" dirty="0"/>
              <a:t>, never matches multiple times</a:t>
            </a:r>
          </a:p>
          <a:p>
            <a:endParaRPr lang="en-GB" dirty="0"/>
          </a:p>
        </p:txBody>
      </p:sp>
      <p:sp>
        <p:nvSpPr>
          <p:cNvPr id="3" name="Text Placeholder 2">
            <a:extLst>
              <a:ext uri="{FF2B5EF4-FFF2-40B4-BE49-F238E27FC236}">
                <a16:creationId xmlns:a16="http://schemas.microsoft.com/office/drawing/2014/main" id="{1DC78531-4210-E15A-565B-A007E88CCC01}"/>
              </a:ext>
            </a:extLst>
          </p:cNvPr>
          <p:cNvSpPr>
            <a:spLocks noGrp="1"/>
          </p:cNvSpPr>
          <p:nvPr>
            <p:ph type="body" sz="quarter" idx="15"/>
          </p:nvPr>
        </p:nvSpPr>
        <p:spPr>
          <a:xfrm>
            <a:off x="7125643" y="3302000"/>
            <a:ext cx="3227397" cy="1943100"/>
          </a:xfrm>
        </p:spPr>
        <p:txBody>
          <a:bodyPr/>
          <a:lstStyle/>
          <a:p>
            <a:r>
              <a:rPr lang="en-GB" b="1" dirty="0"/>
              <a:t>\Z </a:t>
            </a:r>
          </a:p>
          <a:p>
            <a:pPr marL="285750" indent="-285750">
              <a:buFont typeface="Arial" panose="020B0604020202020204" pitchFamily="34" charset="0"/>
              <a:buChar char="•"/>
            </a:pPr>
            <a:r>
              <a:rPr lang="en-GB" dirty="0"/>
              <a:t>Matches </a:t>
            </a:r>
            <a:r>
              <a:rPr lang="en-GB" b="1" dirty="0"/>
              <a:t>absolute end of the string</a:t>
            </a:r>
          </a:p>
          <a:p>
            <a:pPr marL="285750" indent="-285750">
              <a:buFont typeface="Arial" panose="020B0604020202020204" pitchFamily="34" charset="0"/>
              <a:buChar char="•"/>
            </a:pPr>
            <a:r>
              <a:rPr lang="en-GB" dirty="0"/>
              <a:t>Matches </a:t>
            </a:r>
            <a:r>
              <a:rPr lang="en-GB" b="1" dirty="0"/>
              <a:t>just before final</a:t>
            </a:r>
            <a:r>
              <a:rPr lang="en-GB" dirty="0"/>
              <a:t>, optional newline</a:t>
            </a:r>
          </a:p>
        </p:txBody>
      </p:sp>
      <p:sp>
        <p:nvSpPr>
          <p:cNvPr id="5" name="Slide Number Placeholder 4">
            <a:extLst>
              <a:ext uri="{FF2B5EF4-FFF2-40B4-BE49-F238E27FC236}">
                <a16:creationId xmlns:a16="http://schemas.microsoft.com/office/drawing/2014/main" id="{F38C1E9A-3A28-B526-C5BB-BDD1BDE51281}"/>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13" name="Text Placeholder 6">
            <a:extLst>
              <a:ext uri="{FF2B5EF4-FFF2-40B4-BE49-F238E27FC236}">
                <a16:creationId xmlns:a16="http://schemas.microsoft.com/office/drawing/2014/main" id="{9773A23F-1130-2921-1B3E-551734E72448}"/>
              </a:ext>
            </a:extLst>
          </p:cNvPr>
          <p:cNvSpPr txBox="1">
            <a:spLocks/>
          </p:cNvSpPr>
          <p:nvPr/>
        </p:nvSpPr>
        <p:spPr>
          <a:xfrm>
            <a:off x="1145941" y="2236650"/>
            <a:ext cx="9207099" cy="785919"/>
          </a:xfrm>
          <a:prstGeom prst="rect">
            <a:avLst/>
          </a:prstGeom>
          <a:solidFill>
            <a:schemeClr val="accent5">
              <a:lumMod val="60000"/>
              <a:lumOff val="40000"/>
            </a:schemeClr>
          </a:solidFill>
        </p:spPr>
        <p:txBody>
          <a:bodyPr vert="horz" wrap="square" lIns="288000" tIns="251999" rIns="288000" bIns="251999"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solidFill>
              </a:rPr>
              <a:t>Knowing how long a piece of string is can only be useful if you can find its ends.</a:t>
            </a:r>
          </a:p>
        </p:txBody>
      </p:sp>
      <p:pic>
        <p:nvPicPr>
          <p:cNvPr id="15" name="Content Placeholder 10" descr="White ball of yarn thread on a dark wooden surface">
            <a:extLst>
              <a:ext uri="{FF2B5EF4-FFF2-40B4-BE49-F238E27FC236}">
                <a16:creationId xmlns:a16="http://schemas.microsoft.com/office/drawing/2014/main" id="{6DAE45CB-16E5-2366-8489-9EF119FE6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035" y="3302000"/>
            <a:ext cx="2646095" cy="1943099"/>
          </a:xfrm>
          <a:prstGeom prst="rect">
            <a:avLst/>
          </a:prstGeom>
        </p:spPr>
      </p:pic>
    </p:spTree>
    <p:extLst>
      <p:ext uri="{BB962C8B-B14F-4D97-AF65-F5344CB8AC3E}">
        <p14:creationId xmlns:p14="http://schemas.microsoft.com/office/powerpoint/2010/main" val="152867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14FE4-2A11-D729-9339-966B5514E20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45F6AC0-E5FB-3AB0-F986-F7E7F2E97B8D}"/>
              </a:ext>
            </a:extLst>
          </p:cNvPr>
          <p:cNvSpPr>
            <a:spLocks noGrp="1"/>
          </p:cNvSpPr>
          <p:nvPr>
            <p:ph type="ctrTitle"/>
          </p:nvPr>
        </p:nvSpPr>
        <p:spPr/>
        <p:txBody>
          <a:bodyPr/>
          <a:lstStyle/>
          <a:p>
            <a:r>
              <a:rPr lang="en-GB" dirty="0"/>
              <a:t>Adding Comments and Readability to Regular Expressions</a:t>
            </a:r>
          </a:p>
        </p:txBody>
      </p:sp>
      <p:sp>
        <p:nvSpPr>
          <p:cNvPr id="11" name="Text Placeholder 10">
            <a:extLst>
              <a:ext uri="{FF2B5EF4-FFF2-40B4-BE49-F238E27FC236}">
                <a16:creationId xmlns:a16="http://schemas.microsoft.com/office/drawing/2014/main" id="{01991C26-37F1-7847-C1A3-66C2C0341376}"/>
              </a:ext>
            </a:extLst>
          </p:cNvPr>
          <p:cNvSpPr>
            <a:spLocks noGrp="1"/>
          </p:cNvSpPr>
          <p:nvPr>
            <p:ph type="body" sz="quarter" idx="13"/>
          </p:nvPr>
        </p:nvSpPr>
        <p:spPr>
          <a:xfrm>
            <a:off x="443922" y="1733108"/>
            <a:ext cx="7864926" cy="4348715"/>
          </a:xfrm>
        </p:spPr>
        <p:txBody>
          <a:bodyPr/>
          <a:lstStyle/>
          <a:p>
            <a:r>
              <a:rPr lang="en-GB" b="1" dirty="0"/>
              <a:t>Inline comments using (</a:t>
            </a:r>
            <a:r>
              <a:rPr lang="en-GB" b="1" dirty="0">
                <a:solidFill>
                  <a:schemeClr val="accent1"/>
                </a:solidFill>
              </a:rPr>
              <a:t>?#</a:t>
            </a:r>
            <a:r>
              <a:rPr lang="en-GB" b="1" dirty="0"/>
              <a:t> </a:t>
            </a:r>
            <a:r>
              <a:rPr lang="en-GB" b="1" dirty="0">
                <a:solidFill>
                  <a:schemeClr val="accent2"/>
                </a:solidFill>
              </a:rPr>
              <a:t>comment</a:t>
            </a:r>
            <a:r>
              <a:rPr lang="en-GB" b="1" dirty="0"/>
              <a:t>)</a:t>
            </a:r>
          </a:p>
          <a:p>
            <a:pPr marL="285750" indent="-285750">
              <a:buFont typeface="Arial" panose="020B0604020202020204" pitchFamily="34" charset="0"/>
              <a:buChar char="•"/>
            </a:pPr>
            <a:r>
              <a:rPr lang="en-GB" dirty="0"/>
              <a:t>Use (?# … ) to embed comments directly inside pattern</a:t>
            </a:r>
          </a:p>
          <a:p>
            <a:pPr marL="285750" indent="-285750">
              <a:buFont typeface="Arial" panose="020B0604020202020204" pitchFamily="34" charset="0"/>
              <a:buChar char="•"/>
            </a:pPr>
            <a:r>
              <a:rPr lang="en-GB" dirty="0"/>
              <a:t>These comments are ignored by the engine and do not affect matching</a:t>
            </a:r>
          </a:p>
          <a:p>
            <a:pPr marL="285750" indent="-285750">
              <a:buFont typeface="Arial" panose="020B0604020202020204" pitchFamily="34" charset="0"/>
              <a:buChar char="•"/>
            </a:pPr>
            <a:endParaRPr lang="en-GB" dirty="0"/>
          </a:p>
          <a:p>
            <a:endParaRPr lang="en-GB" b="1" dirty="0"/>
          </a:p>
          <a:p>
            <a:r>
              <a:rPr lang="en-GB" b="1" dirty="0"/>
              <a:t>Using </a:t>
            </a:r>
            <a:r>
              <a:rPr lang="en-GB" b="1" dirty="0" err="1">
                <a:solidFill>
                  <a:schemeClr val="accent3"/>
                </a:solidFill>
              </a:rPr>
              <a:t>re.X</a:t>
            </a:r>
            <a:r>
              <a:rPr lang="en-GB" b="1" dirty="0"/>
              <a:t> (Verbose Mode) for cleaner regex</a:t>
            </a:r>
          </a:p>
          <a:p>
            <a:pPr marL="285750" indent="-285750">
              <a:buFont typeface="Arial" panose="020B0604020202020204" pitchFamily="34" charset="0"/>
              <a:buChar char="•"/>
            </a:pPr>
            <a:r>
              <a:rPr lang="en-GB" dirty="0"/>
              <a:t>Enables comments directly within the pattern using </a:t>
            </a:r>
            <a:r>
              <a:rPr lang="en-GB" b="1" dirty="0">
                <a:solidFill>
                  <a:schemeClr val="accent2"/>
                </a:solidFill>
              </a:rPr>
              <a:t>#</a:t>
            </a:r>
          </a:p>
        </p:txBody>
      </p:sp>
      <p:sp>
        <p:nvSpPr>
          <p:cNvPr id="9" name="Slide Number Placeholder 8">
            <a:extLst>
              <a:ext uri="{FF2B5EF4-FFF2-40B4-BE49-F238E27FC236}">
                <a16:creationId xmlns:a16="http://schemas.microsoft.com/office/drawing/2014/main" id="{9104A49C-CB36-4644-7F9D-C654F4A43D4C}"/>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12" name="Rectangle 4">
            <a:extLst>
              <a:ext uri="{FF2B5EF4-FFF2-40B4-BE49-F238E27FC236}">
                <a16:creationId xmlns:a16="http://schemas.microsoft.com/office/drawing/2014/main" id="{009A0484-099D-D05B-9F03-2FA6F7EDABD0}"/>
              </a:ext>
            </a:extLst>
          </p:cNvPr>
          <p:cNvSpPr txBox="1">
            <a:spLocks noChangeArrowheads="1"/>
          </p:cNvSpPr>
          <p:nvPr/>
        </p:nvSpPr>
        <p:spPr bwMode="auto">
          <a:xfrm>
            <a:off x="813274" y="2923092"/>
            <a:ext cx="912777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(r'\d{3}(</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3 digits</a:t>
            </a:r>
            <a:r>
              <a:rPr lang="en-GB" altLang="en-US" dirty="0">
                <a:solidFill>
                  <a:schemeClr val="bg1"/>
                </a:solidFill>
                <a:latin typeface="Consolas" panose="020B0609020204030204" pitchFamily="49" charset="0"/>
                <a:cs typeface="Consolas" panose="020B0609020204030204" pitchFamily="49" charset="0"/>
              </a:rPr>
              <a:t>)\s(</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space</a:t>
            </a:r>
            <a:r>
              <a:rPr lang="en-GB" altLang="en-US" dirty="0">
                <a:solidFill>
                  <a:schemeClr val="bg1"/>
                </a:solidFill>
                <a:latin typeface="Consolas" panose="020B0609020204030204" pitchFamily="49" charset="0"/>
                <a:cs typeface="Consolas" panose="020B0609020204030204" pitchFamily="49" charset="0"/>
              </a:rPr>
              <a:t>)\d{3,5}(</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3-5 digits</a:t>
            </a:r>
            <a:r>
              <a:rPr lang="en-GB" altLang="en-US" dirty="0">
                <a:solidFill>
                  <a:schemeClr val="bg1"/>
                </a:solidFill>
                <a:latin typeface="Consolas" panose="020B0609020204030204" pitchFamily="49" charset="0"/>
                <a:cs typeface="Consolas" panose="020B0609020204030204" pitchFamily="49" charset="0"/>
              </a:rPr>
              <a:t>)', txt)</a:t>
            </a:r>
          </a:p>
        </p:txBody>
      </p:sp>
      <p:sp>
        <p:nvSpPr>
          <p:cNvPr id="14" name="Rectangle 4">
            <a:extLst>
              <a:ext uri="{FF2B5EF4-FFF2-40B4-BE49-F238E27FC236}">
                <a16:creationId xmlns:a16="http://schemas.microsoft.com/office/drawing/2014/main" id="{B869F2F3-A216-D6A3-CE5D-D14F5D3CB329}"/>
              </a:ext>
            </a:extLst>
          </p:cNvPr>
          <p:cNvSpPr txBox="1">
            <a:spLocks noChangeArrowheads="1"/>
          </p:cNvSpPr>
          <p:nvPr/>
        </p:nvSpPr>
        <p:spPr bwMode="auto">
          <a:xfrm>
            <a:off x="6451189" y="3825157"/>
            <a:ext cx="3478288"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\d{3}      </a:t>
            </a:r>
            <a:r>
              <a:rPr lang="en-GB" altLang="en-US" sz="1600" b="1" dirty="0">
                <a:solidFill>
                  <a:schemeClr val="accent2"/>
                </a:solidFill>
                <a:latin typeface="Consolas" panose="020B0609020204030204" pitchFamily="49" charset="0"/>
                <a:cs typeface="Consolas" panose="020B0609020204030204" pitchFamily="49" charset="0"/>
              </a:rPr>
              <a:t># 3 digits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\s         </a:t>
            </a:r>
            <a:r>
              <a:rPr lang="en-GB" altLang="en-US" sz="1600" b="1" dirty="0">
                <a:solidFill>
                  <a:schemeClr val="accent2"/>
                </a:solidFill>
                <a:latin typeface="Consolas" panose="020B0609020204030204" pitchFamily="49" charset="0"/>
                <a:cs typeface="Consolas" panose="020B0609020204030204" pitchFamily="49" charset="0"/>
              </a:rPr>
              <a:t># space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\d{3,5}    </a:t>
            </a:r>
            <a:r>
              <a:rPr lang="en-GB" altLang="en-US" sz="1600" b="1" dirty="0">
                <a:solidFill>
                  <a:schemeClr val="accent2"/>
                </a:solidFill>
                <a:latin typeface="Consolas" panose="020B0609020204030204" pitchFamily="49" charset="0"/>
                <a:cs typeface="Consolas" panose="020B0609020204030204" pitchFamily="49" charset="0"/>
              </a:rPr>
              <a:t># 3-5 digits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txt, </a:t>
            </a:r>
            <a:r>
              <a:rPr lang="en-GB" altLang="en-US" sz="1600" b="1" dirty="0" err="1">
                <a:solidFill>
                  <a:schemeClr val="accent3"/>
                </a:solidFill>
                <a:latin typeface="Consolas" panose="020B0609020204030204" pitchFamily="49" charset="0"/>
                <a:cs typeface="Consolas" panose="020B0609020204030204" pitchFamily="49" charset="0"/>
              </a:rPr>
              <a:t>re.X</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9E59970-5B72-7BCA-BBA7-BA165269601F}"/>
              </a:ext>
            </a:extLst>
          </p:cNvPr>
          <p:cNvSpPr txBox="1"/>
          <p:nvPr/>
        </p:nvSpPr>
        <p:spPr>
          <a:xfrm>
            <a:off x="1323022" y="4678534"/>
            <a:ext cx="4761403" cy="646331"/>
          </a:xfrm>
          <a:prstGeom prst="rect">
            <a:avLst/>
          </a:prstGeom>
          <a:solidFill>
            <a:schemeClr val="accent3">
              <a:lumMod val="40000"/>
              <a:lumOff val="60000"/>
            </a:schemeClr>
          </a:solidFill>
          <a:ln>
            <a:noFill/>
          </a:ln>
        </p:spPr>
        <p:txBody>
          <a:bodyPr wrap="square" rtlCol="0">
            <a:spAutoFit/>
          </a:bodyPr>
          <a:lstStyle/>
          <a:p>
            <a:r>
              <a:rPr lang="en-GB" dirty="0"/>
              <a:t>Ignores non-escaped whitespace, letting you split long expressions over multiple lines</a:t>
            </a:r>
          </a:p>
        </p:txBody>
      </p:sp>
      <p:sp>
        <p:nvSpPr>
          <p:cNvPr id="16" name="TextBox 15">
            <a:extLst>
              <a:ext uri="{FF2B5EF4-FFF2-40B4-BE49-F238E27FC236}">
                <a16:creationId xmlns:a16="http://schemas.microsoft.com/office/drawing/2014/main" id="{E5AD9136-EC81-3234-5812-93AC60656E3B}"/>
              </a:ext>
            </a:extLst>
          </p:cNvPr>
          <p:cNvSpPr txBox="1"/>
          <p:nvPr/>
        </p:nvSpPr>
        <p:spPr>
          <a:xfrm>
            <a:off x="10198732" y="3956081"/>
            <a:ext cx="1898406" cy="2031325"/>
          </a:xfrm>
          <a:prstGeom prst="rect">
            <a:avLst/>
          </a:prstGeom>
          <a:solidFill>
            <a:schemeClr val="accent2">
              <a:lumMod val="40000"/>
              <a:lumOff val="60000"/>
            </a:schemeClr>
          </a:solidFill>
          <a:ln>
            <a:solidFill>
              <a:schemeClr val="accent6">
                <a:lumMod val="40000"/>
                <a:lumOff val="60000"/>
              </a:schemeClr>
            </a:solidFill>
          </a:ln>
        </p:spPr>
        <p:txBody>
          <a:bodyPr wrap="square" rtlCol="0">
            <a:spAutoFit/>
          </a:bodyPr>
          <a:lstStyle/>
          <a:p>
            <a:r>
              <a:rPr lang="en-GB" dirty="0"/>
              <a:t>Comments extend from # to the end of the line, making complex patterns far more readable</a:t>
            </a:r>
          </a:p>
        </p:txBody>
      </p:sp>
      <p:sp>
        <p:nvSpPr>
          <p:cNvPr id="17" name="Line 11">
            <a:extLst>
              <a:ext uri="{FF2B5EF4-FFF2-40B4-BE49-F238E27FC236}">
                <a16:creationId xmlns:a16="http://schemas.microsoft.com/office/drawing/2014/main" id="{91612644-5272-D6BB-3FE6-F015D6025015}"/>
              </a:ext>
            </a:extLst>
          </p:cNvPr>
          <p:cNvSpPr>
            <a:spLocks noChangeShapeType="1"/>
          </p:cNvSpPr>
          <p:nvPr/>
        </p:nvSpPr>
        <p:spPr bwMode="auto">
          <a:xfrm>
            <a:off x="6065617" y="5001700"/>
            <a:ext cx="424700" cy="2539"/>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0A41FEC7-1039-4361-926A-97CFA51295B7}"/>
              </a:ext>
            </a:extLst>
          </p:cNvPr>
          <p:cNvSpPr/>
          <p:nvPr/>
        </p:nvSpPr>
        <p:spPr>
          <a:xfrm>
            <a:off x="8374997" y="4495408"/>
            <a:ext cx="1520189" cy="1070172"/>
          </a:xfrm>
          <a:prstGeom prst="roundRect">
            <a:avLst>
              <a:gd name="adj" fmla="val 10349"/>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CA5DAD29-C90F-4D6C-E89A-A575E188A015}"/>
              </a:ext>
            </a:extLst>
          </p:cNvPr>
          <p:cNvSpPr>
            <a:spLocks noChangeShapeType="1"/>
          </p:cNvSpPr>
          <p:nvPr/>
        </p:nvSpPr>
        <p:spPr bwMode="auto">
          <a:xfrm flipH="1" flipV="1">
            <a:off x="9907836" y="5001700"/>
            <a:ext cx="290896" cy="0"/>
          </a:xfrm>
          <a:prstGeom prst="line">
            <a:avLst/>
          </a:prstGeom>
          <a:noFill/>
          <a:ln w="1905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0" name="Rectangle: Rounded Corners 19">
            <a:extLst>
              <a:ext uri="{FF2B5EF4-FFF2-40B4-BE49-F238E27FC236}">
                <a16:creationId xmlns:a16="http://schemas.microsoft.com/office/drawing/2014/main" id="{7A609D51-BC98-0747-8BF8-7BD72A97A5B0}"/>
              </a:ext>
            </a:extLst>
          </p:cNvPr>
          <p:cNvSpPr/>
          <p:nvPr/>
        </p:nvSpPr>
        <p:spPr>
          <a:xfrm>
            <a:off x="6508097" y="4872160"/>
            <a:ext cx="647700" cy="269578"/>
          </a:xfrm>
          <a:prstGeom prst="roundRect">
            <a:avLst>
              <a:gd name="adj" fmla="val 12802"/>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B7B85185-527C-91BB-F2DF-A7F03C2719A8}"/>
              </a:ext>
            </a:extLst>
          </p:cNvPr>
          <p:cNvSpPr/>
          <p:nvPr/>
        </p:nvSpPr>
        <p:spPr>
          <a:xfrm>
            <a:off x="7461105" y="4872160"/>
            <a:ext cx="836168" cy="269578"/>
          </a:xfrm>
          <a:prstGeom prst="roundRect">
            <a:avLst>
              <a:gd name="adj" fmla="val 12802"/>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5825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136C-C16F-E169-450D-DDB0AB66FD6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1A3C899-754A-B246-4C0D-D49171BCB13E}"/>
              </a:ext>
            </a:extLst>
          </p:cNvPr>
          <p:cNvSpPr>
            <a:spLocks noGrp="1"/>
          </p:cNvSpPr>
          <p:nvPr>
            <p:ph type="ctrTitle"/>
          </p:nvPr>
        </p:nvSpPr>
        <p:spPr/>
        <p:txBody>
          <a:bodyPr/>
          <a:lstStyle/>
          <a:p>
            <a:r>
              <a:rPr lang="en-GB" dirty="0"/>
              <a:t>Using Lambda Functions with </a:t>
            </a:r>
            <a:r>
              <a:rPr lang="en-GB" dirty="0" err="1"/>
              <a:t>re.sub</a:t>
            </a:r>
            <a:endParaRPr lang="en-GB" dirty="0"/>
          </a:p>
        </p:txBody>
      </p:sp>
      <p:sp>
        <p:nvSpPr>
          <p:cNvPr id="11" name="Text Placeholder 10">
            <a:extLst>
              <a:ext uri="{FF2B5EF4-FFF2-40B4-BE49-F238E27FC236}">
                <a16:creationId xmlns:a16="http://schemas.microsoft.com/office/drawing/2014/main" id="{1B5346AF-A31E-3115-0906-76ACFFB83B12}"/>
              </a:ext>
            </a:extLst>
          </p:cNvPr>
          <p:cNvSpPr>
            <a:spLocks noGrp="1"/>
          </p:cNvSpPr>
          <p:nvPr>
            <p:ph type="body" sz="quarter" idx="13"/>
          </p:nvPr>
        </p:nvSpPr>
        <p:spPr>
          <a:xfrm>
            <a:off x="443921" y="1733108"/>
            <a:ext cx="3853759" cy="4348715"/>
          </a:xfrm>
        </p:spPr>
        <p:txBody>
          <a:bodyPr/>
          <a:lstStyle/>
          <a:p>
            <a:r>
              <a:rPr lang="en-GB" b="1" dirty="0" err="1">
                <a:solidFill>
                  <a:schemeClr val="accent1"/>
                </a:solidFill>
              </a:rPr>
              <a:t>re.sub</a:t>
            </a:r>
            <a:r>
              <a:rPr lang="en-GB" b="1" dirty="0">
                <a:solidFill>
                  <a:schemeClr val="accent1"/>
                </a:solidFill>
              </a:rPr>
              <a:t> </a:t>
            </a:r>
            <a:r>
              <a:rPr lang="en-GB" b="1" dirty="0"/>
              <a:t>can use a function as the replacement</a:t>
            </a:r>
          </a:p>
          <a:p>
            <a:pPr marL="285750" indent="-285750">
              <a:buFont typeface="Arial" panose="020B0604020202020204" pitchFamily="34" charset="0"/>
              <a:buChar char="•"/>
            </a:pPr>
            <a:r>
              <a:rPr lang="en-GB" dirty="0"/>
              <a:t>Instead of a replacement string, you can supply a function (including a </a:t>
            </a:r>
            <a:r>
              <a:rPr lang="en-GB" b="1" dirty="0">
                <a:solidFill>
                  <a:schemeClr val="accent2"/>
                </a:solidFill>
              </a:rPr>
              <a:t>lambda</a:t>
            </a:r>
            <a:r>
              <a:rPr lang="en-GB" dirty="0"/>
              <a:t>).</a:t>
            </a:r>
          </a:p>
          <a:p>
            <a:pPr marL="285750" indent="-285750">
              <a:buFont typeface="Arial" panose="020B0604020202020204" pitchFamily="34" charset="0"/>
              <a:buChar char="•"/>
            </a:pPr>
            <a:r>
              <a:rPr lang="en-GB" dirty="0"/>
              <a:t>Python passes the </a:t>
            </a:r>
            <a:r>
              <a:rPr lang="en-GB" b="1" dirty="0">
                <a:solidFill>
                  <a:schemeClr val="accent4"/>
                </a:solidFill>
              </a:rPr>
              <a:t>match</a:t>
            </a:r>
            <a:r>
              <a:rPr lang="en-GB" dirty="0"/>
              <a:t> </a:t>
            </a:r>
            <a:r>
              <a:rPr lang="en-GB" b="1" dirty="0">
                <a:solidFill>
                  <a:schemeClr val="accent4"/>
                </a:solidFill>
              </a:rPr>
              <a:t>object</a:t>
            </a:r>
            <a:r>
              <a:rPr lang="en-GB" dirty="0"/>
              <a:t> to the function.</a:t>
            </a:r>
          </a:p>
          <a:p>
            <a:pPr marL="285750" indent="-285750">
              <a:buFont typeface="Arial" panose="020B0604020202020204" pitchFamily="34" charset="0"/>
              <a:buChar char="•"/>
            </a:pPr>
            <a:r>
              <a:rPr lang="en-GB" dirty="0"/>
              <a:t>Whatever the function returns becomes the substituted text.</a:t>
            </a:r>
          </a:p>
        </p:txBody>
      </p:sp>
      <p:sp>
        <p:nvSpPr>
          <p:cNvPr id="14" name="Rectangle 4">
            <a:extLst>
              <a:ext uri="{FF2B5EF4-FFF2-40B4-BE49-F238E27FC236}">
                <a16:creationId xmlns:a16="http://schemas.microsoft.com/office/drawing/2014/main" id="{63B62102-6BA4-519C-22AB-60F16843C0CA}"/>
              </a:ext>
            </a:extLst>
          </p:cNvPr>
          <p:cNvSpPr txBox="1">
            <a:spLocks noChangeArrowheads="1"/>
          </p:cNvSpPr>
          <p:nvPr/>
        </p:nvSpPr>
        <p:spPr bwMode="auto">
          <a:xfrm>
            <a:off x="4517301" y="1466890"/>
            <a:ext cx="7420699" cy="4861844"/>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numbers = ['zero', '</a:t>
            </a:r>
            <a:r>
              <a:rPr lang="en-GB" altLang="en-US" sz="1600" dirty="0" err="1">
                <a:solidFill>
                  <a:schemeClr val="bg1"/>
                </a:solidFill>
                <a:latin typeface="Consolas" panose="020B0609020204030204" pitchFamily="49" charset="0"/>
                <a:cs typeface="Consolas" panose="020B0609020204030204" pitchFamily="49" charset="0"/>
              </a:rPr>
              <a:t>wun</a:t>
            </a:r>
            <a:r>
              <a:rPr lang="en-GB" altLang="en-US" sz="1600" dirty="0">
                <a:solidFill>
                  <a:schemeClr val="bg1"/>
                </a:solidFill>
                <a:latin typeface="Consolas" panose="020B0609020204030204" pitchFamily="49" charset="0"/>
                <a:cs typeface="Consolas" panose="020B0609020204030204" pitchFamily="49" charset="0"/>
              </a:rPr>
              <a:t>', 'two', 'tree', '</a:t>
            </a:r>
            <a:r>
              <a:rPr lang="en-GB" altLang="en-US" sz="1600" dirty="0" err="1">
                <a:solidFill>
                  <a:schemeClr val="bg1"/>
                </a:solidFill>
                <a:latin typeface="Consolas" panose="020B0609020204030204" pitchFamily="49" charset="0"/>
                <a:cs typeface="Consolas" panose="020B0609020204030204" pitchFamily="49" charset="0"/>
              </a:rPr>
              <a:t>fower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'fife', 'six', 'seven', 'ait', 'niner']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alphas  = ['alpha', 'bravo', '</a:t>
            </a:r>
            <a:r>
              <a:rPr lang="en-GB" altLang="en-US" sz="1600" dirty="0" err="1">
                <a:solidFill>
                  <a:schemeClr val="bg1"/>
                </a:solidFill>
                <a:latin typeface="Consolas" panose="020B0609020204030204" pitchFamily="49" charset="0"/>
                <a:cs typeface="Consolas" panose="020B0609020204030204" pitchFamily="49" charset="0"/>
              </a:rPr>
              <a:t>charlie</a:t>
            </a:r>
            <a:r>
              <a:rPr lang="en-GB" altLang="en-US" sz="1600" dirty="0">
                <a:solidFill>
                  <a:schemeClr val="bg1"/>
                </a:solidFill>
                <a:latin typeface="Consolas" panose="020B0609020204030204" pitchFamily="49" charset="0"/>
                <a:cs typeface="Consolas" panose="020B0609020204030204" pitchFamily="49" charset="0"/>
              </a:rPr>
              <a:t>', 'delta', 'echo',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'foxtrot', 'golf', 'hotel', '</a:t>
            </a:r>
            <a:r>
              <a:rPr lang="en-GB" altLang="en-US" sz="1600" dirty="0" err="1">
                <a:solidFill>
                  <a:schemeClr val="bg1"/>
                </a:solidFill>
                <a:latin typeface="Consolas" panose="020B0609020204030204" pitchFamily="49" charset="0"/>
                <a:cs typeface="Consolas" panose="020B0609020204030204" pitchFamily="49" charset="0"/>
              </a:rPr>
              <a:t>india</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juliet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'kilo', 'lima', 'mike', '</a:t>
            </a:r>
            <a:r>
              <a:rPr lang="en-GB" altLang="en-US" sz="1600" dirty="0" err="1">
                <a:solidFill>
                  <a:schemeClr val="bg1"/>
                </a:solidFill>
                <a:latin typeface="Consolas" panose="020B0609020204030204" pitchFamily="49" charset="0"/>
                <a:cs typeface="Consolas" panose="020B0609020204030204" pitchFamily="49" charset="0"/>
              </a:rPr>
              <a:t>november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oscar</a:t>
            </a:r>
            <a:r>
              <a:rPr lang="en-GB" altLang="en-US" sz="1600" dirty="0">
                <a:solidFill>
                  <a:schemeClr val="bg1"/>
                </a:solidFill>
                <a:latin typeface="Consolas" panose="020B0609020204030204" pitchFamily="49" charset="0"/>
                <a:cs typeface="Consolas" panose="020B0609020204030204" pitchFamily="49" charset="0"/>
              </a:rPr>
              <a:t>', 'papa',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quebec</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romeo</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sierra</a:t>
            </a:r>
            <a:r>
              <a:rPr lang="en-GB" altLang="en-US" sz="1600" dirty="0">
                <a:solidFill>
                  <a:schemeClr val="bg1"/>
                </a:solidFill>
                <a:latin typeface="Consolas" panose="020B0609020204030204" pitchFamily="49" charset="0"/>
                <a:cs typeface="Consolas" panose="020B0609020204030204" pitchFamily="49" charset="0"/>
              </a:rPr>
              <a:t>', 'tango', 'uniform',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'victor', 'whisky', '</a:t>
            </a:r>
            <a:r>
              <a:rPr lang="en-GB" altLang="en-US" sz="1600" dirty="0" err="1">
                <a:solidFill>
                  <a:schemeClr val="bg1"/>
                </a:solidFill>
                <a:latin typeface="Consolas" panose="020B0609020204030204" pitchFamily="49" charset="0"/>
                <a:cs typeface="Consolas" panose="020B0609020204030204" pitchFamily="49" charset="0"/>
              </a:rPr>
              <a:t>xray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yankee</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zulu</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codes = {str(</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):name 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name in enumerate(numbers)}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codes.update</a:t>
            </a:r>
            <a:r>
              <a:rPr lang="en-GB" altLang="en-US" sz="1600" dirty="0">
                <a:solidFill>
                  <a:schemeClr val="bg1"/>
                </a:solidFill>
                <a:latin typeface="Consolas" panose="020B0609020204030204" pitchFamily="49" charset="0"/>
                <a:cs typeface="Consolas" panose="020B0609020204030204" pitchFamily="49" charset="0"/>
              </a:rPr>
              <a:t>({name[0].upper():name for name in alphas})</a:t>
            </a:r>
          </a:p>
          <a:p>
            <a:pPr marL="0" indent="0">
              <a:buNone/>
            </a:pPr>
            <a:r>
              <a:rPr lang="en-GB" altLang="en-US" sz="1600" b="1" dirty="0">
                <a:solidFill>
                  <a:schemeClr val="accent3"/>
                </a:solidFill>
                <a:latin typeface="Consolas" panose="020B0609020204030204" pitchFamily="49" charset="0"/>
                <a:cs typeface="Consolas" panose="020B0609020204030204" pitchFamily="49" charset="0"/>
              </a:rPr>
              <a:t>reg</a:t>
            </a:r>
            <a:r>
              <a:rPr lang="en-GB" altLang="en-US" sz="1600" dirty="0">
                <a:solidFill>
                  <a:schemeClr val="bg1"/>
                </a:solidFill>
                <a:latin typeface="Consolas" panose="020B0609020204030204" pitchFamily="49" charset="0"/>
                <a:cs typeface="Consolas" panose="020B0609020204030204" pitchFamily="49" charset="0"/>
              </a:rPr>
              <a:t> = 'WG07 OKD'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result = </a:t>
            </a:r>
            <a:r>
              <a:rPr lang="en-GB" altLang="en-US" sz="1600" b="1" dirty="0" err="1">
                <a:solidFill>
                  <a:schemeClr val="accent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(r'(\w)', </a:t>
            </a:r>
            <a:r>
              <a:rPr lang="en-GB" altLang="en-US" sz="1600" b="1" dirty="0">
                <a:solidFill>
                  <a:schemeClr val="accent2"/>
                </a:solidFill>
                <a:latin typeface="Consolas" panose="020B0609020204030204" pitchFamily="49" charset="0"/>
                <a:cs typeface="Consolas" panose="020B0609020204030204" pitchFamily="49" charset="0"/>
              </a:rPr>
              <a:t>lambda</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4"/>
                </a:solidFill>
                <a:latin typeface="Consolas" panose="020B0609020204030204" pitchFamily="49" charset="0"/>
                <a:cs typeface="Consolas" panose="020B0609020204030204" pitchFamily="49" charset="0"/>
              </a:rPr>
              <a:t>m</a:t>
            </a:r>
            <a:r>
              <a:rPr lang="en-GB" altLang="en-US" sz="1600" dirty="0">
                <a:solidFill>
                  <a:schemeClr val="bg1"/>
                </a:solidFill>
                <a:latin typeface="Consolas" panose="020B0609020204030204" pitchFamily="49" charset="0"/>
                <a:cs typeface="Consolas" panose="020B0609020204030204" pitchFamily="49" charset="0"/>
              </a:rPr>
              <a:t>: codes[</a:t>
            </a:r>
            <a:r>
              <a:rPr lang="en-GB" altLang="en-US" sz="1600" b="1" dirty="0" err="1">
                <a:solidFill>
                  <a:schemeClr val="accent4"/>
                </a:solidFill>
                <a:latin typeface="Consolas" panose="020B0609020204030204" pitchFamily="49" charset="0"/>
                <a:cs typeface="Consolas" panose="020B0609020204030204" pitchFamily="49" charset="0"/>
              </a:rPr>
              <a:t>m.group</a:t>
            </a:r>
            <a:r>
              <a:rPr lang="en-GB" altLang="en-US" sz="1600" b="1" dirty="0">
                <a:solidFill>
                  <a:schemeClr val="accent4"/>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 ' ', </a:t>
            </a:r>
            <a:r>
              <a:rPr lang="en-GB" altLang="en-US" sz="1600" b="1" dirty="0">
                <a:solidFill>
                  <a:schemeClr val="accent3"/>
                </a:solidFill>
                <a:latin typeface="Consolas" panose="020B0609020204030204" pitchFamily="49" charset="0"/>
                <a:cs typeface="Consolas" panose="020B0609020204030204" pitchFamily="49" charset="0"/>
              </a:rPr>
              <a:t>reg</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print(result)</a:t>
            </a:r>
          </a:p>
        </p:txBody>
      </p:sp>
      <p:sp>
        <p:nvSpPr>
          <p:cNvPr id="3" name="TextBox 2">
            <a:extLst>
              <a:ext uri="{FF2B5EF4-FFF2-40B4-BE49-F238E27FC236}">
                <a16:creationId xmlns:a16="http://schemas.microsoft.com/office/drawing/2014/main" id="{9F0B7786-0C7A-6832-2987-D054C2680BBA}"/>
              </a:ext>
            </a:extLst>
          </p:cNvPr>
          <p:cNvSpPr txBox="1"/>
          <p:nvPr/>
        </p:nvSpPr>
        <p:spPr>
          <a:xfrm>
            <a:off x="7701013" y="6328734"/>
            <a:ext cx="4225412" cy="369332"/>
          </a:xfrm>
          <a:prstGeom prst="rect">
            <a:avLst/>
          </a:prstGeom>
          <a:solidFill>
            <a:schemeClr val="bg1"/>
          </a:solidFill>
          <a:ln>
            <a:solidFill>
              <a:schemeClr val="tx1"/>
            </a:solidFill>
          </a:ln>
        </p:spPr>
        <p:txBody>
          <a:bodyPr wrap="square" rtlCol="0">
            <a:spAutoFit/>
          </a:bodyPr>
          <a:lstStyle/>
          <a:p>
            <a:r>
              <a:rPr lang="en-GB" dirty="0"/>
              <a:t>whisky golf zero seven  </a:t>
            </a:r>
            <a:r>
              <a:rPr lang="en-GB" dirty="0" err="1"/>
              <a:t>oscar</a:t>
            </a:r>
            <a:r>
              <a:rPr lang="en-GB" dirty="0"/>
              <a:t> kilo delta</a:t>
            </a:r>
          </a:p>
        </p:txBody>
      </p:sp>
      <p:sp>
        <p:nvSpPr>
          <p:cNvPr id="4" name="TextBox 3">
            <a:extLst>
              <a:ext uri="{FF2B5EF4-FFF2-40B4-BE49-F238E27FC236}">
                <a16:creationId xmlns:a16="http://schemas.microsoft.com/office/drawing/2014/main" id="{A5C44FC5-AEE1-E1BC-9955-950BB12F82EE}"/>
              </a:ext>
            </a:extLst>
          </p:cNvPr>
          <p:cNvSpPr txBox="1"/>
          <p:nvPr/>
        </p:nvSpPr>
        <p:spPr>
          <a:xfrm>
            <a:off x="2194560" y="4773988"/>
            <a:ext cx="1968467" cy="646331"/>
          </a:xfrm>
          <a:prstGeom prst="rect">
            <a:avLst/>
          </a:prstGeom>
          <a:solidFill>
            <a:schemeClr val="accent3">
              <a:lumMod val="40000"/>
              <a:lumOff val="60000"/>
            </a:schemeClr>
          </a:solidFill>
          <a:ln>
            <a:noFill/>
          </a:ln>
        </p:spPr>
        <p:txBody>
          <a:bodyPr wrap="square" rtlCol="0">
            <a:spAutoFit/>
          </a:bodyPr>
          <a:lstStyle/>
          <a:p>
            <a:r>
              <a:rPr lang="en-GB" dirty="0"/>
              <a:t>Update </a:t>
            </a:r>
            <a:r>
              <a:rPr lang="en-GB" dirty="0" err="1"/>
              <a:t>dict</a:t>
            </a:r>
            <a:r>
              <a:rPr lang="en-GB" dirty="0"/>
              <a:t> with alphabet codes</a:t>
            </a:r>
          </a:p>
        </p:txBody>
      </p:sp>
      <p:sp>
        <p:nvSpPr>
          <p:cNvPr id="5" name="Line 11">
            <a:extLst>
              <a:ext uri="{FF2B5EF4-FFF2-40B4-BE49-F238E27FC236}">
                <a16:creationId xmlns:a16="http://schemas.microsoft.com/office/drawing/2014/main" id="{85F1E5CA-2D0C-26B6-0716-CBAD47914AFF}"/>
              </a:ext>
            </a:extLst>
          </p:cNvPr>
          <p:cNvSpPr>
            <a:spLocks noChangeShapeType="1"/>
          </p:cNvSpPr>
          <p:nvPr/>
        </p:nvSpPr>
        <p:spPr bwMode="auto">
          <a:xfrm>
            <a:off x="4163026" y="5101590"/>
            <a:ext cx="423671" cy="3810"/>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6" name="Rectangle: Rounded Corners 5">
            <a:extLst>
              <a:ext uri="{FF2B5EF4-FFF2-40B4-BE49-F238E27FC236}">
                <a16:creationId xmlns:a16="http://schemas.microsoft.com/office/drawing/2014/main" id="{EB339FD7-3EB3-CDC8-9BFB-E3F0FF1EB2E4}"/>
              </a:ext>
            </a:extLst>
          </p:cNvPr>
          <p:cNvSpPr/>
          <p:nvPr/>
        </p:nvSpPr>
        <p:spPr>
          <a:xfrm>
            <a:off x="4586698" y="4902708"/>
            <a:ext cx="6180362" cy="334517"/>
          </a:xfrm>
          <a:prstGeom prst="roundRect">
            <a:avLst>
              <a:gd name="adj" fmla="val 12802"/>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1603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B5C6-28EC-C01D-2D57-4D1CBA8211E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43CEDB0-189C-0700-8596-29E9287775A6}"/>
              </a:ext>
            </a:extLst>
          </p:cNvPr>
          <p:cNvSpPr>
            <a:spLocks noGrp="1"/>
          </p:cNvSpPr>
          <p:nvPr>
            <p:ph type="ctrTitle"/>
          </p:nvPr>
        </p:nvSpPr>
        <p:spPr/>
        <p:txBody>
          <a:bodyPr/>
          <a:lstStyle/>
          <a:p>
            <a:r>
              <a:rPr lang="en-GB" dirty="0"/>
              <a:t>Look-around Assertions in Regular Expressions</a:t>
            </a:r>
          </a:p>
        </p:txBody>
      </p:sp>
      <p:sp>
        <p:nvSpPr>
          <p:cNvPr id="11" name="Text Placeholder 10">
            <a:extLst>
              <a:ext uri="{FF2B5EF4-FFF2-40B4-BE49-F238E27FC236}">
                <a16:creationId xmlns:a16="http://schemas.microsoft.com/office/drawing/2014/main" id="{AE39EDFA-4501-A680-3295-E978F2CD79CA}"/>
              </a:ext>
            </a:extLst>
          </p:cNvPr>
          <p:cNvSpPr>
            <a:spLocks noGrp="1"/>
          </p:cNvSpPr>
          <p:nvPr>
            <p:ph type="body" sz="quarter" idx="14"/>
          </p:nvPr>
        </p:nvSpPr>
        <p:spPr>
          <a:xfrm>
            <a:off x="443921" y="1733108"/>
            <a:ext cx="3782639" cy="4061405"/>
          </a:xfrm>
        </p:spPr>
        <p:txBody>
          <a:bodyPr/>
          <a:lstStyle/>
          <a:p>
            <a:r>
              <a:rPr lang="en-GB" b="1" dirty="0"/>
              <a:t>Look-arounds do not consume characters or capture them</a:t>
            </a:r>
          </a:p>
          <a:p>
            <a:pPr marL="285750" indent="-285750">
              <a:buFont typeface="Arial" panose="020B0604020202020204" pitchFamily="34" charset="0"/>
              <a:buChar char="•"/>
            </a:pPr>
            <a:r>
              <a:rPr lang="en-GB" b="1" dirty="0"/>
              <a:t>Look-ahead</a:t>
            </a:r>
            <a:r>
              <a:rPr lang="en-GB" dirty="0"/>
              <a:t>:</a:t>
            </a:r>
          </a:p>
          <a:p>
            <a:pPr marL="971550" lvl="1" indent="-285750"/>
            <a:r>
              <a:rPr lang="en-GB" dirty="0"/>
              <a:t>Positive: (</a:t>
            </a:r>
            <a:r>
              <a:rPr lang="en-GB" b="1" dirty="0">
                <a:solidFill>
                  <a:schemeClr val="accent3"/>
                </a:solidFill>
              </a:rPr>
              <a:t>?=</a:t>
            </a:r>
            <a:r>
              <a:rPr lang="en-GB" dirty="0"/>
              <a:t> pattern )</a:t>
            </a:r>
          </a:p>
          <a:p>
            <a:pPr marL="971550" lvl="1" indent="-285750"/>
            <a:r>
              <a:rPr lang="en-GB" dirty="0"/>
              <a:t>Negative: (?! pattern )</a:t>
            </a:r>
          </a:p>
          <a:p>
            <a:pPr marL="285750" indent="-285750">
              <a:buFont typeface="Arial" panose="020B0604020202020204" pitchFamily="34" charset="0"/>
              <a:buChar char="•"/>
            </a:pPr>
            <a:r>
              <a:rPr lang="en-GB" b="1" dirty="0"/>
              <a:t>Look-behind:</a:t>
            </a:r>
          </a:p>
          <a:p>
            <a:pPr marL="971550" lvl="1" indent="-285750"/>
            <a:r>
              <a:rPr lang="en-GB" dirty="0"/>
              <a:t>Positive: (</a:t>
            </a:r>
            <a:r>
              <a:rPr lang="en-GB" b="1" dirty="0">
                <a:solidFill>
                  <a:schemeClr val="accent4"/>
                </a:solidFill>
              </a:rPr>
              <a:t>?&lt;=</a:t>
            </a:r>
            <a:r>
              <a:rPr lang="en-GB" dirty="0"/>
              <a:t> pattern )</a:t>
            </a:r>
          </a:p>
          <a:p>
            <a:pPr marL="971550" lvl="1" indent="-285750"/>
            <a:r>
              <a:rPr lang="en-GB" dirty="0"/>
              <a:t>Negative: (?&lt;! pattern )</a:t>
            </a:r>
          </a:p>
        </p:txBody>
      </p:sp>
      <p:sp>
        <p:nvSpPr>
          <p:cNvPr id="2" name="Text Placeholder 1">
            <a:extLst>
              <a:ext uri="{FF2B5EF4-FFF2-40B4-BE49-F238E27FC236}">
                <a16:creationId xmlns:a16="http://schemas.microsoft.com/office/drawing/2014/main" id="{968D2FE7-5218-6FFE-2C95-3041FD89C4AD}"/>
              </a:ext>
            </a:extLst>
          </p:cNvPr>
          <p:cNvSpPr>
            <a:spLocks noGrp="1"/>
          </p:cNvSpPr>
          <p:nvPr>
            <p:ph type="body" sz="quarter" idx="15"/>
          </p:nvPr>
        </p:nvSpPr>
        <p:spPr>
          <a:xfrm>
            <a:off x="4734560" y="1733108"/>
            <a:ext cx="7286752" cy="4061405"/>
          </a:xfrm>
        </p:spPr>
        <p:txBody>
          <a:bodyPr/>
          <a:lstStyle/>
          <a:p>
            <a:r>
              <a:rPr lang="en-GB" b="1" dirty="0"/>
              <a:t>Without look-arounds</a:t>
            </a:r>
          </a:p>
          <a:p>
            <a:pPr marL="285750" indent="-285750">
              <a:buFont typeface="Arial" panose="020B0604020202020204" pitchFamily="34" charset="0"/>
              <a:buChar char="•"/>
            </a:pPr>
            <a:r>
              <a:rPr lang="en-GB" dirty="0"/>
              <a:t>Entire matching pattern, including tags, is consumed and returned.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With look-arounds</a:t>
            </a:r>
          </a:p>
          <a:p>
            <a:pPr marL="285750" indent="-285750">
              <a:buFont typeface="Arial" panose="020B0604020202020204" pitchFamily="34" charset="0"/>
              <a:buChar char="•"/>
            </a:pPr>
            <a:r>
              <a:rPr lang="en-GB" dirty="0"/>
              <a:t>Anchor the match between surrounding patterns, so only the desired inner text is returned.</a:t>
            </a:r>
          </a:p>
          <a:p>
            <a:pPr marL="285750" indent="-285750">
              <a:buFont typeface="Arial" panose="020B0604020202020204" pitchFamily="34" charset="0"/>
              <a:buChar char="•"/>
            </a:pPr>
            <a:r>
              <a:rPr lang="en-GB" dirty="0"/>
              <a:t>The surrounding tags are required but not included in the final match.</a:t>
            </a:r>
          </a:p>
          <a:p>
            <a:endParaRPr lang="en-GB" dirty="0"/>
          </a:p>
        </p:txBody>
      </p:sp>
      <p:sp>
        <p:nvSpPr>
          <p:cNvPr id="14" name="Rectangle 4">
            <a:extLst>
              <a:ext uri="{FF2B5EF4-FFF2-40B4-BE49-F238E27FC236}">
                <a16:creationId xmlns:a16="http://schemas.microsoft.com/office/drawing/2014/main" id="{501E422C-6B10-99CD-591C-C6AB788E2E6C}"/>
              </a:ext>
            </a:extLst>
          </p:cNvPr>
          <p:cNvSpPr txBox="1">
            <a:spLocks noChangeArrowheads="1"/>
          </p:cNvSpPr>
          <p:nvPr/>
        </p:nvSpPr>
        <p:spPr bwMode="auto">
          <a:xfrm>
            <a:off x="5138743" y="5428994"/>
            <a:ext cx="568165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var = '&lt;h1&gt;</a:t>
            </a:r>
            <a:r>
              <a:rPr lang="en-GB" altLang="en-US" sz="1600" b="1" dirty="0">
                <a:solidFill>
                  <a:schemeClr val="accent2"/>
                </a:solidFill>
                <a:latin typeface="Consolas" panose="020B0609020204030204" pitchFamily="49" charset="0"/>
                <a:cs typeface="Consolas" panose="020B0609020204030204" pitchFamily="49" charset="0"/>
              </a:rPr>
              <a:t>This is a header</a:t>
            </a:r>
            <a:r>
              <a:rPr lang="en-GB" altLang="en-US" sz="1600" dirty="0">
                <a:solidFill>
                  <a:schemeClr val="bg1"/>
                </a:solidFill>
                <a:latin typeface="Consolas" panose="020B0609020204030204" pitchFamily="49" charset="0"/>
                <a:cs typeface="Consolas" panose="020B0609020204030204" pitchFamily="49" charset="0"/>
              </a:rPr>
              <a:t>&lt;/h1&gt;'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4"/>
                </a:solidFill>
                <a:latin typeface="Consolas" panose="020B0609020204030204" pitchFamily="49" charset="0"/>
                <a:cs typeface="Consolas" panose="020B0609020204030204" pitchFamily="49" charset="0"/>
              </a:rPr>
              <a:t>?&lt;=</a:t>
            </a:r>
            <a:r>
              <a:rPr lang="en-GB" altLang="en-US" sz="1600" dirty="0">
                <a:solidFill>
                  <a:schemeClr val="accent4"/>
                </a:solidFill>
                <a:latin typeface="Consolas" panose="020B0609020204030204" pitchFamily="49" charset="0"/>
                <a:cs typeface="Consolas" panose="020B0609020204030204" pitchFamily="49" charset="0"/>
              </a:rPr>
              <a:t>&lt;([</a:t>
            </a:r>
            <a:r>
              <a:rPr lang="en-GB" altLang="en-US" sz="1600" dirty="0" err="1">
                <a:solidFill>
                  <a:schemeClr val="accent4"/>
                </a:solidFill>
                <a:latin typeface="Consolas" panose="020B0609020204030204" pitchFamily="49" charset="0"/>
                <a:cs typeface="Consolas" panose="020B0609020204030204" pitchFamily="49" charset="0"/>
              </a:rPr>
              <a:t>hH</a:t>
            </a:r>
            <a:r>
              <a:rPr lang="en-GB" altLang="en-US" sz="1600" dirty="0">
                <a:solidFill>
                  <a:schemeClr val="accent4"/>
                </a:solidFill>
                <a:latin typeface="Consolas" panose="020B0609020204030204" pitchFamily="49" charset="0"/>
                <a:cs typeface="Consolas" panose="020B0609020204030204" pitchFamily="49" charset="0"/>
              </a:rPr>
              <a:t>]\d)&gt;)</a:t>
            </a:r>
            <a:r>
              <a:rPr lang="en-GB" altLang="en-US" sz="1600" b="1" dirty="0">
                <a:solidFill>
                  <a:schemeClr val="accent5"/>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accent3"/>
                </a:solidFill>
                <a:latin typeface="Consolas" panose="020B0609020204030204" pitchFamily="49" charset="0"/>
                <a:cs typeface="Consolas" panose="020B0609020204030204" pitchFamily="49" charset="0"/>
              </a:rPr>
              <a:t>&lt;/\1&gt;</a:t>
            </a:r>
            <a:r>
              <a:rPr lang="en-GB" altLang="en-US" sz="1600" dirty="0">
                <a:solidFill>
                  <a:schemeClr val="bg1"/>
                </a:solidFill>
                <a:latin typeface="Consolas" panose="020B0609020204030204" pitchFamily="49" charset="0"/>
                <a:cs typeface="Consolas" panose="020B0609020204030204" pitchFamily="49" charset="0"/>
              </a:rPr>
              <a:t>)', var)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print("Matched: ", </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F0C7835-BC89-352B-E123-5A5BF64422C7}"/>
              </a:ext>
            </a:extLst>
          </p:cNvPr>
          <p:cNvSpPr txBox="1">
            <a:spLocks noChangeArrowheads="1"/>
          </p:cNvSpPr>
          <p:nvPr/>
        </p:nvSpPr>
        <p:spPr bwMode="auto">
          <a:xfrm>
            <a:off x="5138743" y="2471107"/>
            <a:ext cx="4880699"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var = '</a:t>
            </a:r>
            <a:r>
              <a:rPr lang="en-GB" altLang="en-US" sz="1600" b="1" dirty="0">
                <a:solidFill>
                  <a:schemeClr val="accent1"/>
                </a:solidFill>
                <a:latin typeface="Consolas" panose="020B0609020204030204" pitchFamily="49" charset="0"/>
                <a:cs typeface="Consolas" panose="020B0609020204030204" pitchFamily="49" charset="0"/>
              </a:rPr>
              <a:t>&lt;h1&gt;</a:t>
            </a:r>
            <a:r>
              <a:rPr lang="en-GB" altLang="en-US" sz="1600" b="1" dirty="0">
                <a:solidFill>
                  <a:schemeClr val="accent2"/>
                </a:solidFill>
                <a:latin typeface="Consolas" panose="020B0609020204030204" pitchFamily="49" charset="0"/>
                <a:cs typeface="Consolas" panose="020B0609020204030204" pitchFamily="49" charset="0"/>
              </a:rPr>
              <a:t>This is a header</a:t>
            </a:r>
            <a:r>
              <a:rPr lang="en-GB" altLang="en-US" sz="1600" b="1" dirty="0">
                <a:solidFill>
                  <a:schemeClr val="accent1"/>
                </a:solidFill>
                <a:latin typeface="Consolas" panose="020B0609020204030204" pitchFamily="49" charset="0"/>
                <a:cs typeface="Consolas" panose="020B0609020204030204" pitchFamily="49" charset="0"/>
              </a:rPr>
              <a:t>&lt;/h1&gt;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(r'</a:t>
            </a:r>
            <a:r>
              <a:rPr lang="en-GB" altLang="en-US" sz="1600" b="1" dirty="0">
                <a:solidFill>
                  <a:schemeClr val="accent1"/>
                </a:solidFill>
                <a:latin typeface="Consolas" panose="020B0609020204030204" pitchFamily="49" charset="0"/>
                <a:cs typeface="Consolas" panose="020B0609020204030204" pitchFamily="49" charset="0"/>
              </a:rPr>
              <a:t>&lt;([</a:t>
            </a:r>
            <a:r>
              <a:rPr lang="en-GB" altLang="en-US" sz="1600" b="1" dirty="0" err="1">
                <a:solidFill>
                  <a:schemeClr val="accent1"/>
                </a:solidFill>
                <a:latin typeface="Consolas" panose="020B0609020204030204" pitchFamily="49" charset="0"/>
                <a:cs typeface="Consolas" panose="020B0609020204030204" pitchFamily="49" charset="0"/>
              </a:rPr>
              <a:t>hH</a:t>
            </a:r>
            <a:r>
              <a:rPr lang="en-GB" altLang="en-US" sz="1600" b="1" dirty="0">
                <a:solidFill>
                  <a:schemeClr val="accent1"/>
                </a:solidFill>
                <a:latin typeface="Consolas" panose="020B0609020204030204" pitchFamily="49" charset="0"/>
                <a:cs typeface="Consolas" panose="020B0609020204030204" pitchFamily="49" charset="0"/>
              </a:rPr>
              <a:t>]\d)&gt;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&lt;/\1&gt;</a:t>
            </a:r>
            <a:r>
              <a:rPr lang="en-GB" altLang="en-US" sz="1600" dirty="0">
                <a:solidFill>
                  <a:schemeClr val="bg1"/>
                </a:solidFill>
                <a:latin typeface="Consolas" panose="020B0609020204030204" pitchFamily="49" charset="0"/>
                <a:cs typeface="Consolas" panose="020B0609020204030204" pitchFamily="49" charset="0"/>
              </a:rPr>
              <a:t>', var)</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print("Matched: ", </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82252D7A-CD23-3F02-718D-1225C98C1C32}"/>
              </a:ext>
            </a:extLst>
          </p:cNvPr>
          <p:cNvSpPr txBox="1"/>
          <p:nvPr/>
        </p:nvSpPr>
        <p:spPr>
          <a:xfrm>
            <a:off x="7091413" y="3475104"/>
            <a:ext cx="3978923"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1"/>
                </a:solidFill>
              </a:rPr>
              <a:t>&lt;h1&gt;</a:t>
            </a:r>
            <a:r>
              <a:rPr lang="en-GB" b="1" dirty="0">
                <a:solidFill>
                  <a:schemeClr val="accent2"/>
                </a:solidFill>
              </a:rPr>
              <a:t>This is a header</a:t>
            </a:r>
            <a:r>
              <a:rPr lang="en-GB" b="1" dirty="0">
                <a:solidFill>
                  <a:schemeClr val="accent1"/>
                </a:solidFill>
              </a:rPr>
              <a:t>&lt;/h1&gt;</a:t>
            </a:r>
          </a:p>
        </p:txBody>
      </p:sp>
      <p:sp>
        <p:nvSpPr>
          <p:cNvPr id="9" name="TextBox 8">
            <a:extLst>
              <a:ext uri="{FF2B5EF4-FFF2-40B4-BE49-F238E27FC236}">
                <a16:creationId xmlns:a16="http://schemas.microsoft.com/office/drawing/2014/main" id="{955ACF6E-DF4E-8329-36A0-0A9C7A85AAAA}"/>
              </a:ext>
            </a:extLst>
          </p:cNvPr>
          <p:cNvSpPr txBox="1"/>
          <p:nvPr/>
        </p:nvSpPr>
        <p:spPr>
          <a:xfrm>
            <a:off x="7920469" y="6417381"/>
            <a:ext cx="2899931"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5"/>
                </a:solidFill>
              </a:rPr>
              <a:t>This is a header</a:t>
            </a:r>
          </a:p>
        </p:txBody>
      </p:sp>
      <p:sp>
        <p:nvSpPr>
          <p:cNvPr id="12" name="TextBox 11">
            <a:extLst>
              <a:ext uri="{FF2B5EF4-FFF2-40B4-BE49-F238E27FC236}">
                <a16:creationId xmlns:a16="http://schemas.microsoft.com/office/drawing/2014/main" id="{13DB308C-81D3-3381-C01C-FA9090D2F094}"/>
              </a:ext>
            </a:extLst>
          </p:cNvPr>
          <p:cNvSpPr txBox="1"/>
          <p:nvPr/>
        </p:nvSpPr>
        <p:spPr>
          <a:xfrm>
            <a:off x="1657762" y="5496011"/>
            <a:ext cx="2355652" cy="923330"/>
          </a:xfrm>
          <a:prstGeom prst="rect">
            <a:avLst/>
          </a:prstGeom>
          <a:solidFill>
            <a:schemeClr val="accent4">
              <a:lumMod val="40000"/>
              <a:lumOff val="60000"/>
            </a:schemeClr>
          </a:solidFill>
          <a:ln>
            <a:noFill/>
          </a:ln>
        </p:spPr>
        <p:txBody>
          <a:bodyPr wrap="square" rtlCol="0">
            <a:spAutoFit/>
          </a:bodyPr>
          <a:lstStyle/>
          <a:p>
            <a:r>
              <a:rPr lang="en-GB" dirty="0"/>
              <a:t>Positive look-behind</a:t>
            </a:r>
          </a:p>
          <a:p>
            <a:r>
              <a:rPr lang="en-GB" dirty="0"/>
              <a:t>Match must be </a:t>
            </a:r>
            <a:r>
              <a:rPr lang="en-GB" b="1" dirty="0"/>
              <a:t>preceded</a:t>
            </a:r>
            <a:r>
              <a:rPr lang="en-GB" dirty="0"/>
              <a:t> by pattern</a:t>
            </a:r>
          </a:p>
        </p:txBody>
      </p:sp>
      <p:sp>
        <p:nvSpPr>
          <p:cNvPr id="13" name="Line 11">
            <a:extLst>
              <a:ext uri="{FF2B5EF4-FFF2-40B4-BE49-F238E27FC236}">
                <a16:creationId xmlns:a16="http://schemas.microsoft.com/office/drawing/2014/main" id="{183ACD04-85BE-0039-1082-8F05E8B617DE}"/>
              </a:ext>
            </a:extLst>
          </p:cNvPr>
          <p:cNvSpPr>
            <a:spLocks noChangeShapeType="1"/>
          </p:cNvSpPr>
          <p:nvPr/>
        </p:nvSpPr>
        <p:spPr bwMode="auto">
          <a:xfrm flipV="1">
            <a:off x="4026531" y="6027420"/>
            <a:ext cx="2983869" cy="13144"/>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0B41BF1D-88CB-1A23-80C0-EA821FA122E6}"/>
              </a:ext>
            </a:extLst>
          </p:cNvPr>
          <p:cNvSpPr/>
          <p:nvPr/>
        </p:nvSpPr>
        <p:spPr>
          <a:xfrm>
            <a:off x="7118985" y="5773102"/>
            <a:ext cx="1556385" cy="300171"/>
          </a:xfrm>
          <a:prstGeom prst="roundRect">
            <a:avLst>
              <a:gd name="adj" fmla="val 12802"/>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87001484-44CC-C000-301B-46BAFE07E7ED}"/>
              </a:ext>
            </a:extLst>
          </p:cNvPr>
          <p:cNvSpPr/>
          <p:nvPr/>
        </p:nvSpPr>
        <p:spPr>
          <a:xfrm>
            <a:off x="9008744" y="5773102"/>
            <a:ext cx="782647" cy="300171"/>
          </a:xfrm>
          <a:prstGeom prst="roundRect">
            <a:avLst>
              <a:gd name="adj" fmla="val 12802"/>
            </a:avLst>
          </a:prstGeom>
          <a:noFill/>
          <a:ln w="254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4EFBA6E9-C0C0-067A-94AE-0BF76EE5382F}"/>
              </a:ext>
            </a:extLst>
          </p:cNvPr>
          <p:cNvSpPr txBox="1"/>
          <p:nvPr/>
        </p:nvSpPr>
        <p:spPr>
          <a:xfrm>
            <a:off x="10856570" y="5704254"/>
            <a:ext cx="1335430" cy="646331"/>
          </a:xfrm>
          <a:prstGeom prst="rect">
            <a:avLst/>
          </a:prstGeom>
          <a:solidFill>
            <a:schemeClr val="accent3">
              <a:lumMod val="40000"/>
              <a:lumOff val="60000"/>
            </a:schemeClr>
          </a:solidFill>
          <a:ln>
            <a:noFill/>
          </a:ln>
        </p:spPr>
        <p:txBody>
          <a:bodyPr wrap="square" rtlCol="0">
            <a:spAutoFit/>
          </a:bodyPr>
          <a:lstStyle/>
          <a:p>
            <a:r>
              <a:rPr lang="en-GB" dirty="0"/>
              <a:t>Positive look-ahead</a:t>
            </a:r>
          </a:p>
        </p:txBody>
      </p:sp>
      <p:sp>
        <p:nvSpPr>
          <p:cNvPr id="18" name="Line 11">
            <a:extLst>
              <a:ext uri="{FF2B5EF4-FFF2-40B4-BE49-F238E27FC236}">
                <a16:creationId xmlns:a16="http://schemas.microsoft.com/office/drawing/2014/main" id="{C9DAD38B-0D23-5D5F-2C54-CEABC97575AF}"/>
              </a:ext>
            </a:extLst>
          </p:cNvPr>
          <p:cNvSpPr>
            <a:spLocks noChangeShapeType="1"/>
          </p:cNvSpPr>
          <p:nvPr/>
        </p:nvSpPr>
        <p:spPr bwMode="auto">
          <a:xfrm flipH="1" flipV="1">
            <a:off x="9827562" y="6040563"/>
            <a:ext cx="992838" cy="1"/>
          </a:xfrm>
          <a:prstGeom prst="line">
            <a:avLst/>
          </a:prstGeom>
          <a:noFill/>
          <a:ln w="19050">
            <a:solidFill>
              <a:schemeClr val="accent3">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235829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By the end of this chapter, learners will be able to: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Review key concepts of regular expressions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Explain and apply regular expression quoting</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common modifiers to control pattern behaviour</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Capture and reference matches using side-effect variables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Create minimal (non-greedy) matches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multi-line matching using appropriate flags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global matching to find all pattern occurrences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Use look-around assertions for advanced pattern control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Perform substitutions using interpolation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Apply substitutions that evaluate expressions</a:t>
            </a:r>
          </a:p>
        </p:txBody>
      </p:sp>
      <p:sp>
        <p:nvSpPr>
          <p:cNvPr id="3" name="Slide Number Placeholder 2">
            <a:extLst>
              <a:ext uri="{FF2B5EF4-FFF2-40B4-BE49-F238E27FC236}">
                <a16:creationId xmlns:a16="http://schemas.microsoft.com/office/drawing/2014/main" id="{C508AB20-C6B5-3720-4668-59348FBA372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a:p>
        </p:txBody>
      </p:sp>
    </p:spTree>
    <p:extLst>
      <p:ext uri="{BB962C8B-B14F-4D97-AF65-F5344CB8AC3E}">
        <p14:creationId xmlns:p14="http://schemas.microsoft.com/office/powerpoint/2010/main" val="35284871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B287B-9FA7-D2E3-CE58-DC0D13FEA16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4DA92E1-0CFB-B347-EB83-2CA81CF602B9}"/>
              </a:ext>
            </a:extLst>
          </p:cNvPr>
          <p:cNvSpPr>
            <a:spLocks noGrp="1"/>
          </p:cNvSpPr>
          <p:nvPr>
            <p:ph type="ctrTitle"/>
          </p:nvPr>
        </p:nvSpPr>
        <p:spPr/>
        <p:txBody>
          <a:bodyPr/>
          <a:lstStyle/>
          <a:p>
            <a:r>
              <a:rPr lang="en-GB" dirty="0"/>
              <a:t>Look-around Assertions – Another Example</a:t>
            </a:r>
          </a:p>
        </p:txBody>
      </p:sp>
      <p:sp>
        <p:nvSpPr>
          <p:cNvPr id="11" name="Text Placeholder 10">
            <a:extLst>
              <a:ext uri="{FF2B5EF4-FFF2-40B4-BE49-F238E27FC236}">
                <a16:creationId xmlns:a16="http://schemas.microsoft.com/office/drawing/2014/main" id="{8F6F0723-ACB2-C8C9-4437-1E6A9749AD92}"/>
              </a:ext>
            </a:extLst>
          </p:cNvPr>
          <p:cNvSpPr>
            <a:spLocks noGrp="1"/>
          </p:cNvSpPr>
          <p:nvPr>
            <p:ph type="body" sz="quarter" idx="13"/>
          </p:nvPr>
        </p:nvSpPr>
        <p:spPr/>
        <p:txBody>
          <a:bodyPr/>
          <a:lstStyle/>
          <a:p>
            <a:r>
              <a:rPr lang="en-GB" b="1" dirty="0"/>
              <a:t>Subtract 1 from the 2nd field for:</a:t>
            </a:r>
          </a:p>
          <a:p>
            <a:pPr marL="285750" indent="-285750">
              <a:buFont typeface="Arial" panose="020B0604020202020204" pitchFamily="34" charset="0"/>
              <a:buChar char="•"/>
            </a:pPr>
            <a:r>
              <a:rPr lang="en-GB" b="1" dirty="0"/>
              <a:t>.log </a:t>
            </a:r>
            <a:r>
              <a:rPr lang="en-GB" dirty="0"/>
              <a:t>entries where the user (3rd field) is root</a:t>
            </a:r>
          </a:p>
          <a:p>
            <a:pPr marL="285750" indent="-285750">
              <a:buFont typeface="Arial" panose="020B0604020202020204" pitchFamily="34" charset="0"/>
              <a:buChar char="•"/>
            </a:pPr>
            <a:r>
              <a:rPr lang="en-GB" b="1" dirty="0"/>
              <a:t>.</a:t>
            </a:r>
            <a:r>
              <a:rPr lang="en-GB" b="1" dirty="0" err="1"/>
              <a:t>dat</a:t>
            </a:r>
            <a:r>
              <a:rPr lang="en-GB" b="1" dirty="0"/>
              <a:t> </a:t>
            </a:r>
            <a:r>
              <a:rPr lang="en-GB" dirty="0"/>
              <a:t>entries where the type (4th field) is system</a:t>
            </a:r>
          </a:p>
          <a:p>
            <a:endParaRPr lang="en-GB" dirty="0"/>
          </a:p>
          <a:p>
            <a:endParaRPr lang="en-GB" dirty="0"/>
          </a:p>
        </p:txBody>
      </p:sp>
      <p:sp>
        <p:nvSpPr>
          <p:cNvPr id="7" name="Rectangle 4">
            <a:extLst>
              <a:ext uri="{FF2B5EF4-FFF2-40B4-BE49-F238E27FC236}">
                <a16:creationId xmlns:a16="http://schemas.microsoft.com/office/drawing/2014/main" id="{182E3EA5-FD44-391C-82E2-BB6B91585FFD}"/>
              </a:ext>
            </a:extLst>
          </p:cNvPr>
          <p:cNvSpPr txBox="1">
            <a:spLocks noChangeArrowheads="1"/>
          </p:cNvSpPr>
          <p:nvPr/>
        </p:nvSpPr>
        <p:spPr bwMode="auto">
          <a:xfrm>
            <a:off x="853441" y="2931897"/>
            <a:ext cx="6400768" cy="276280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line in open('log.txt'):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nline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?&lt;=\.log,</a:t>
            </a:r>
            <a:r>
              <a:rPr lang="en-GB" altLang="en-US" sz="1600" dirty="0">
                <a:solidFill>
                  <a:schemeClr val="bg1"/>
                </a:solidFill>
                <a:latin typeface="Consolas" panose="020B0609020204030204" pitchFamily="49" charset="0"/>
                <a:cs typeface="Consolas" panose="020B0609020204030204" pitchFamily="49" charset="0"/>
              </a:rPr>
              <a:t>)(\d+)(</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a:t>
            </a:r>
            <a:r>
              <a:rPr lang="en-GB" altLang="en-US" sz="1600" b="1" dirty="0" err="1">
                <a:solidFill>
                  <a:schemeClr val="accent2"/>
                </a:solidFill>
                <a:latin typeface="Consolas" panose="020B0609020204030204" pitchFamily="49" charset="0"/>
                <a:cs typeface="Consolas" panose="020B0609020204030204" pitchFamily="49" charset="0"/>
              </a:rPr>
              <a:t>dat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)(\d+)(</a:t>
            </a:r>
            <a:r>
              <a:rPr lang="en-GB" altLang="en-US" sz="1600" b="1" dirty="0">
                <a:solidFill>
                  <a:schemeClr val="accent2"/>
                </a:solidFill>
                <a:latin typeface="Consolas" panose="020B0609020204030204" pitchFamily="49" charset="0"/>
                <a:cs typeface="Consolas" panose="020B0609020204030204" pitchFamily="49" charset="0"/>
              </a:rPr>
              <a:t>?=.*,system$)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lambda m: str(int(</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(1))-1) if </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(1)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else str(int(</a:t>
            </a:r>
            <a:r>
              <a:rPr lang="en-GB" altLang="en-US" sz="1600" dirty="0" err="1">
                <a:solidFill>
                  <a:schemeClr val="bg1"/>
                </a:solidFill>
                <a:latin typeface="Consolas" panose="020B0609020204030204" pitchFamily="49" charset="0"/>
                <a:cs typeface="Consolas" panose="020B0609020204030204" pitchFamily="49" charset="0"/>
              </a:rPr>
              <a:t>m.group</a:t>
            </a:r>
            <a:r>
              <a:rPr lang="en-GB" altLang="en-US" sz="1600" dirty="0">
                <a:solidFill>
                  <a:schemeClr val="bg1"/>
                </a:solidFill>
                <a:latin typeface="Consolas" panose="020B0609020204030204" pitchFamily="49" charset="0"/>
                <a:cs typeface="Consolas" panose="020B0609020204030204" pitchFamily="49" charset="0"/>
              </a:rPr>
              <a:t>(2))-1), line, </a:t>
            </a:r>
            <a:r>
              <a:rPr lang="en-GB" altLang="en-US" sz="1600" dirty="0" err="1">
                <a:solidFill>
                  <a:schemeClr val="bg1"/>
                </a:solidFill>
                <a:latin typeface="Consolas" panose="020B0609020204030204" pitchFamily="49" charset="0"/>
                <a:cs typeface="Consolas" panose="020B0609020204030204" pitchFamily="49" charset="0"/>
              </a:rPr>
              <a:t>re.X</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nline</a:t>
            </a:r>
            <a:r>
              <a:rPr lang="en-GB" altLang="en-US" sz="1600" dirty="0">
                <a:solidFill>
                  <a:schemeClr val="bg1"/>
                </a:solidFill>
                <a:latin typeface="Consolas" panose="020B0609020204030204" pitchFamily="49" charset="0"/>
                <a:cs typeface="Consolas" panose="020B0609020204030204" pitchFamily="49" charset="0"/>
              </a:rPr>
              <a:t>, end = "")</a:t>
            </a:r>
          </a:p>
        </p:txBody>
      </p:sp>
      <p:sp>
        <p:nvSpPr>
          <p:cNvPr id="8" name="TextBox 7">
            <a:extLst>
              <a:ext uri="{FF2B5EF4-FFF2-40B4-BE49-F238E27FC236}">
                <a16:creationId xmlns:a16="http://schemas.microsoft.com/office/drawing/2014/main" id="{65165D1D-460C-36DB-C88E-687F2D5D1DF1}"/>
              </a:ext>
            </a:extLst>
          </p:cNvPr>
          <p:cNvSpPr txBox="1"/>
          <p:nvPr/>
        </p:nvSpPr>
        <p:spPr>
          <a:xfrm>
            <a:off x="7254209" y="5257039"/>
            <a:ext cx="3550528" cy="1477328"/>
          </a:xfrm>
          <a:prstGeom prst="rect">
            <a:avLst/>
          </a:prstGeom>
          <a:solidFill>
            <a:schemeClr val="bg1"/>
          </a:solidFill>
          <a:ln>
            <a:solidFill>
              <a:schemeClr val="tx1"/>
            </a:solidFill>
          </a:ln>
        </p:spPr>
        <p:txBody>
          <a:bodyPr wrap="square" rtlCol="0">
            <a:spAutoFit/>
          </a:bodyPr>
          <a:lstStyle/>
          <a:p>
            <a:r>
              <a:rPr lang="en-GB" dirty="0"/>
              <a:t>accounts.dat,</a:t>
            </a:r>
            <a:r>
              <a:rPr lang="en-GB" b="1" dirty="0">
                <a:solidFill>
                  <a:schemeClr val="accent2"/>
                </a:solidFill>
              </a:rPr>
              <a:t>1</a:t>
            </a:r>
            <a:r>
              <a:rPr lang="en-GB" dirty="0"/>
              <a:t>,user12,system</a:t>
            </a:r>
          </a:p>
          <a:p>
            <a:r>
              <a:rPr lang="en-GB" dirty="0"/>
              <a:t>apache.log,1682,apache,daemon</a:t>
            </a:r>
          </a:p>
          <a:p>
            <a:r>
              <a:rPr lang="en-GB" dirty="0"/>
              <a:t>var.log,</a:t>
            </a:r>
            <a:r>
              <a:rPr lang="en-GB" b="1" dirty="0">
                <a:solidFill>
                  <a:schemeClr val="accent1"/>
                </a:solidFill>
              </a:rPr>
              <a:t>22</a:t>
            </a:r>
            <a:r>
              <a:rPr lang="en-GB" dirty="0"/>
              <a:t>,root,user</a:t>
            </a:r>
          </a:p>
          <a:p>
            <a:r>
              <a:rPr lang="en-GB" dirty="0"/>
              <a:t>profile.dat,57,home,user</a:t>
            </a:r>
          </a:p>
          <a:p>
            <a:r>
              <a:rPr lang="en-GB" dirty="0"/>
              <a:t>payroll.dat,</a:t>
            </a:r>
            <a:r>
              <a:rPr lang="en-GB" b="1" dirty="0">
                <a:solidFill>
                  <a:schemeClr val="accent2"/>
                </a:solidFill>
              </a:rPr>
              <a:t>886</a:t>
            </a:r>
            <a:r>
              <a:rPr lang="en-GB" dirty="0"/>
              <a:t>,prd,system</a:t>
            </a:r>
          </a:p>
        </p:txBody>
      </p:sp>
      <p:sp>
        <p:nvSpPr>
          <p:cNvPr id="6" name="TextBox 5">
            <a:extLst>
              <a:ext uri="{FF2B5EF4-FFF2-40B4-BE49-F238E27FC236}">
                <a16:creationId xmlns:a16="http://schemas.microsoft.com/office/drawing/2014/main" id="{19B27F7A-4684-F5F1-BE88-37648BC69B99}"/>
              </a:ext>
            </a:extLst>
          </p:cNvPr>
          <p:cNvSpPr txBox="1"/>
          <p:nvPr/>
        </p:nvSpPr>
        <p:spPr>
          <a:xfrm>
            <a:off x="7254209" y="2938777"/>
            <a:ext cx="3550528" cy="1477328"/>
          </a:xfrm>
          <a:prstGeom prst="rect">
            <a:avLst/>
          </a:prstGeom>
          <a:solidFill>
            <a:schemeClr val="accent5">
              <a:lumMod val="40000"/>
              <a:lumOff val="60000"/>
            </a:schemeClr>
          </a:solidFill>
          <a:ln>
            <a:solidFill>
              <a:schemeClr val="tx1"/>
            </a:solidFill>
          </a:ln>
        </p:spPr>
        <p:txBody>
          <a:bodyPr wrap="square" rtlCol="0">
            <a:spAutoFit/>
          </a:bodyPr>
          <a:lstStyle/>
          <a:p>
            <a:r>
              <a:rPr lang="en-GB" dirty="0"/>
              <a:t>accounts.dat,</a:t>
            </a:r>
            <a:r>
              <a:rPr lang="en-GB" b="1" dirty="0"/>
              <a:t>2</a:t>
            </a:r>
            <a:r>
              <a:rPr lang="en-GB" dirty="0"/>
              <a:t>,user12,</a:t>
            </a:r>
            <a:r>
              <a:rPr lang="en-GB" b="1" dirty="0"/>
              <a:t>system</a:t>
            </a:r>
          </a:p>
          <a:p>
            <a:r>
              <a:rPr lang="en-GB" dirty="0"/>
              <a:t>apache.log,1682,apache,daemon</a:t>
            </a:r>
          </a:p>
          <a:p>
            <a:r>
              <a:rPr lang="en-GB" dirty="0"/>
              <a:t>var.log,</a:t>
            </a:r>
            <a:r>
              <a:rPr lang="en-GB" b="1" dirty="0"/>
              <a:t>23</a:t>
            </a:r>
            <a:r>
              <a:rPr lang="en-GB" dirty="0"/>
              <a:t>,</a:t>
            </a:r>
            <a:r>
              <a:rPr lang="en-GB" b="1" dirty="0"/>
              <a:t>root</a:t>
            </a:r>
            <a:r>
              <a:rPr lang="en-GB" dirty="0"/>
              <a:t>,user</a:t>
            </a:r>
          </a:p>
          <a:p>
            <a:r>
              <a:rPr lang="en-GB" dirty="0"/>
              <a:t>profile.dat,57,home,user</a:t>
            </a:r>
          </a:p>
          <a:p>
            <a:r>
              <a:rPr lang="en-GB" dirty="0"/>
              <a:t>payroll.dat,</a:t>
            </a:r>
            <a:r>
              <a:rPr lang="en-GB" b="1" dirty="0"/>
              <a:t>887</a:t>
            </a:r>
            <a:r>
              <a:rPr lang="en-GB" dirty="0"/>
              <a:t>,prd,</a:t>
            </a:r>
            <a:r>
              <a:rPr lang="en-GB" b="1" dirty="0"/>
              <a:t>system</a:t>
            </a:r>
          </a:p>
        </p:txBody>
      </p:sp>
    </p:spTree>
    <p:extLst>
      <p:ext uri="{BB962C8B-B14F-4D97-AF65-F5344CB8AC3E}">
        <p14:creationId xmlns:p14="http://schemas.microsoft.com/office/powerpoint/2010/main" val="187413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best describes the purpose of quoting (escaping) in a regular expression?</a:t>
            </a:r>
          </a:p>
          <a:p>
            <a:pPr marL="538163" indent="-274638">
              <a:spcBef>
                <a:spcPts val="600"/>
              </a:spcBef>
              <a:buFont typeface="+mj-lt"/>
              <a:buAutoNum type="alphaLcPeriod"/>
            </a:pPr>
            <a:r>
              <a:rPr lang="en-GB" dirty="0"/>
              <a:t>To speed up the regex engine</a:t>
            </a:r>
          </a:p>
          <a:p>
            <a:pPr marL="538163" indent="-274638">
              <a:spcBef>
                <a:spcPts val="600"/>
              </a:spcBef>
              <a:buFont typeface="+mj-lt"/>
              <a:buAutoNum type="alphaLcPeriod"/>
            </a:pPr>
            <a:r>
              <a:rPr lang="en-GB" dirty="0"/>
              <a:t>To treat meta-characters as literal characters</a:t>
            </a:r>
          </a:p>
          <a:p>
            <a:pPr marL="538163" indent="-274638">
              <a:spcBef>
                <a:spcPts val="600"/>
              </a:spcBef>
              <a:buFont typeface="+mj-lt"/>
              <a:buAutoNum type="alphaLcPeriod"/>
            </a:pPr>
            <a:r>
              <a:rPr lang="en-GB" dirty="0"/>
              <a:t>To match text across multiple lines</a:t>
            </a:r>
          </a:p>
          <a:p>
            <a:pPr marL="538163" indent="-274638">
              <a:spcBef>
                <a:spcPts val="600"/>
              </a:spcBef>
              <a:buFont typeface="+mj-lt"/>
              <a:buAutoNum type="alphaLcPeriod"/>
            </a:pPr>
            <a:r>
              <a:rPr lang="en-GB" dirty="0"/>
              <a:t>To create non-greedy matches</a:t>
            </a:r>
          </a:p>
          <a:p>
            <a:pPr marL="538163" lvl="0" indent="-274638">
              <a:spcBef>
                <a:spcPts val="600"/>
              </a:spcBef>
              <a:buFont typeface="+mj-lt"/>
              <a:buAutoNum type="alphaLcPeriod" startAt="2"/>
            </a:pPr>
            <a:endParaRPr lang="en-GB" dirty="0"/>
          </a:p>
          <a:p>
            <a:pPr marL="342900" indent="-342900">
              <a:buFont typeface="+mj-lt"/>
              <a:buAutoNum type="arabicPeriod" startAt="2"/>
            </a:pPr>
            <a:r>
              <a:rPr lang="en-GB" b="1" dirty="0"/>
              <a:t>Which modifier enables multi-line behaviour where ^ and $ match at every line boundary?</a:t>
            </a:r>
          </a:p>
          <a:p>
            <a:pPr marL="538163" indent="-274638">
              <a:spcBef>
                <a:spcPts val="600"/>
              </a:spcBef>
              <a:buFont typeface="+mj-lt"/>
              <a:buAutoNum type="alphaLcPeriod"/>
            </a:pPr>
            <a:r>
              <a:rPr lang="en-GB" dirty="0" err="1"/>
              <a:t>re.S</a:t>
            </a:r>
            <a:endParaRPr lang="en-GB" dirty="0"/>
          </a:p>
          <a:p>
            <a:pPr marL="538163" lvl="0" indent="-274638">
              <a:spcBef>
                <a:spcPts val="600"/>
              </a:spcBef>
              <a:buFont typeface="+mj-lt"/>
              <a:buAutoNum type="alphaLcPeriod" startAt="2"/>
            </a:pPr>
            <a:r>
              <a:rPr lang="en-GB" dirty="0" err="1"/>
              <a:t>re.I</a:t>
            </a:r>
            <a:endParaRPr lang="en-GB" dirty="0"/>
          </a:p>
          <a:p>
            <a:pPr marL="538163" lvl="0" indent="-274638">
              <a:spcBef>
                <a:spcPts val="600"/>
              </a:spcBef>
              <a:buFont typeface="+mj-lt"/>
              <a:buAutoNum type="alphaLcPeriod" startAt="2"/>
            </a:pPr>
            <a:r>
              <a:rPr lang="en-GB" dirty="0" err="1"/>
              <a:t>re.M</a:t>
            </a:r>
            <a:endParaRPr lang="en-GB" dirty="0"/>
          </a:p>
          <a:p>
            <a:pPr marL="538163" lvl="0" indent="-274638">
              <a:spcBef>
                <a:spcPts val="600"/>
              </a:spcBef>
              <a:buFont typeface="+mj-lt"/>
              <a:buAutoNum type="alphaLcPeriod" startAt="2"/>
            </a:pPr>
            <a:r>
              <a:rPr lang="en-GB" dirty="0" err="1"/>
              <a:t>re.G</a:t>
            </a:r>
            <a:endParaRPr lang="en-GB" dirty="0"/>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a:xfrm>
            <a:off x="443921" y="1733108"/>
            <a:ext cx="7381819" cy="4507271"/>
          </a:xfrm>
        </p:spPr>
        <p:txBody>
          <a:bodyPr/>
          <a:lstStyle/>
          <a:p>
            <a:pPr marL="266700" indent="-266700">
              <a:buFont typeface="+mj-lt"/>
              <a:buAutoNum type="arabicPeriod" startAt="3"/>
            </a:pPr>
            <a:r>
              <a:rPr lang="en-GB" b="1" dirty="0"/>
              <a:t>Which statement about look-around assertions is correct?</a:t>
            </a:r>
          </a:p>
          <a:p>
            <a:pPr marL="538163" indent="-274638">
              <a:spcBef>
                <a:spcPts val="600"/>
              </a:spcBef>
              <a:buFont typeface="+mj-lt"/>
              <a:buAutoNum type="alphaLcPeriod"/>
            </a:pPr>
            <a:r>
              <a:rPr lang="en-GB" dirty="0"/>
              <a:t>Look-arounds consume characters as part of the match</a:t>
            </a:r>
          </a:p>
          <a:p>
            <a:pPr marL="538163" indent="-274638">
              <a:spcBef>
                <a:spcPts val="600"/>
              </a:spcBef>
              <a:buFont typeface="+mj-lt"/>
              <a:buAutoNum type="alphaLcPeriod"/>
            </a:pPr>
            <a:r>
              <a:rPr lang="en-GB" dirty="0"/>
              <a:t>Look-behinds in Python may be variable length</a:t>
            </a:r>
          </a:p>
          <a:p>
            <a:pPr marL="538163" indent="-274638">
              <a:spcBef>
                <a:spcPts val="600"/>
              </a:spcBef>
              <a:buFont typeface="+mj-lt"/>
              <a:buAutoNum type="alphaLcPeriod"/>
            </a:pPr>
            <a:r>
              <a:rPr lang="en-GB" dirty="0"/>
              <a:t>Look-arounds let you assert context without consuming text</a:t>
            </a:r>
          </a:p>
          <a:p>
            <a:pPr marL="538163" indent="-274638">
              <a:spcBef>
                <a:spcPts val="600"/>
              </a:spcBef>
              <a:buFont typeface="+mj-lt"/>
              <a:buAutoNum type="alphaLcPeriod"/>
            </a:pPr>
            <a:r>
              <a:rPr lang="en-GB" dirty="0"/>
              <a:t>Look-arounds replace the need for quantifiers</a:t>
            </a:r>
          </a:p>
          <a:p>
            <a:pPr marL="263525" lvl="0">
              <a:spcBef>
                <a:spcPts val="600"/>
              </a:spcBef>
            </a:pPr>
            <a:endParaRPr lang="en-GB" b="1" dirty="0"/>
          </a:p>
          <a:p>
            <a:pPr marL="266700" indent="-266700">
              <a:buFont typeface="+mj-lt"/>
              <a:buAutoNum type="arabicPeriod" startAt="4"/>
            </a:pPr>
            <a:r>
              <a:rPr lang="en-GB" b="1" dirty="0"/>
              <a:t>Which substitution technique allows you to embed the value of captured groups in replacement text?</a:t>
            </a:r>
          </a:p>
          <a:p>
            <a:pPr marL="538163" indent="-274638">
              <a:spcBef>
                <a:spcPts val="600"/>
              </a:spcBef>
              <a:buFont typeface="+mj-lt"/>
              <a:buAutoNum type="alphaLcPeriod"/>
            </a:pPr>
            <a:r>
              <a:rPr lang="en-GB" dirty="0"/>
              <a:t>Interpolation</a:t>
            </a:r>
          </a:p>
          <a:p>
            <a:pPr marL="538163" indent="-274638">
              <a:spcBef>
                <a:spcPts val="600"/>
              </a:spcBef>
              <a:buFont typeface="+mj-lt"/>
              <a:buAutoNum type="alphaLcPeriod"/>
            </a:pPr>
            <a:r>
              <a:rPr lang="en-GB" dirty="0"/>
              <a:t>Anchoring</a:t>
            </a:r>
          </a:p>
          <a:p>
            <a:pPr marL="538163" indent="-274638">
              <a:spcBef>
                <a:spcPts val="600"/>
              </a:spcBef>
              <a:buFont typeface="+mj-lt"/>
              <a:buAutoNum type="alphaLcPeriod"/>
            </a:pPr>
            <a:r>
              <a:rPr lang="en-GB" dirty="0"/>
              <a:t>Alternation</a:t>
            </a:r>
          </a:p>
          <a:p>
            <a:pPr marL="538163" indent="-274638">
              <a:spcBef>
                <a:spcPts val="600"/>
              </a:spcBef>
              <a:buFont typeface="+mj-lt"/>
              <a:buAutoNum type="alphaLcPeriod"/>
            </a:pPr>
            <a:r>
              <a:rPr lang="en-GB" dirty="0"/>
              <a:t>Minimal matching</a:t>
            </a:r>
            <a:endParaRPr lang="en-GB" b="1" dirty="0"/>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095E6-1536-EA01-360B-D262DC9F954F}"/>
              </a:ext>
            </a:extLst>
          </p:cNvPr>
          <p:cNvSpPr>
            <a:spLocks noGrp="1"/>
          </p:cNvSpPr>
          <p:nvPr>
            <p:ph type="ctrTitle"/>
          </p:nvPr>
        </p:nvSpPr>
        <p:spPr/>
        <p:txBody>
          <a:bodyPr/>
          <a:lstStyle/>
          <a:p>
            <a:r>
              <a:rPr lang="en-GB" dirty="0"/>
              <a:t>Summary</a:t>
            </a:r>
          </a:p>
        </p:txBody>
      </p:sp>
      <p:sp>
        <p:nvSpPr>
          <p:cNvPr id="877571" name="Rectangle 3"/>
          <p:cNvSpPr>
            <a:spLocks noGrp="1" noChangeArrowheads="1"/>
          </p:cNvSpPr>
          <p:nvPr>
            <p:ph type="body" sz="quarter" idx="13"/>
          </p:nvPr>
        </p:nvSpPr>
        <p:spPr>
          <a:xfrm>
            <a:off x="443921" y="1554480"/>
            <a:ext cx="6679721" cy="4240033"/>
          </a:xfrm>
        </p:spPr>
        <p:txBody>
          <a:bodyPr/>
          <a:lstStyle/>
          <a:p>
            <a:pPr marL="285750" indent="-285750">
              <a:spcBef>
                <a:spcPts val="600"/>
              </a:spcBef>
              <a:buFont typeface="Arial" panose="020B0604020202020204" pitchFamily="34" charset="0"/>
              <a:buChar char="•"/>
            </a:pPr>
            <a:r>
              <a:rPr lang="en-GB" dirty="0"/>
              <a:t>Modifiers change regex behaviour.</a:t>
            </a:r>
          </a:p>
          <a:p>
            <a:pPr marL="285750" indent="-285750">
              <a:spcBef>
                <a:spcPts val="600"/>
              </a:spcBef>
              <a:buFont typeface="Arial" panose="020B0604020202020204" pitchFamily="34" charset="0"/>
              <a:buChar char="•"/>
            </a:pPr>
            <a:r>
              <a:rPr lang="en-GB" dirty="0"/>
              <a:t>Capturing and side-effect variables control matched text.</a:t>
            </a:r>
          </a:p>
          <a:p>
            <a:pPr marL="285750" indent="-285750">
              <a:spcBef>
                <a:spcPts val="600"/>
              </a:spcBef>
              <a:buFont typeface="Arial" panose="020B0604020202020204" pitchFamily="34" charset="0"/>
              <a:buChar char="•"/>
            </a:pPr>
            <a:r>
              <a:rPr lang="en-GB" dirty="0"/>
              <a:t>? after a quantifier creates a minimal match.</a:t>
            </a:r>
          </a:p>
          <a:p>
            <a:pPr marL="285750" indent="-285750">
              <a:spcBef>
                <a:spcPts val="600"/>
              </a:spcBef>
              <a:buFont typeface="Arial" panose="020B0604020202020204" pitchFamily="34" charset="0"/>
              <a:buChar char="•"/>
            </a:pPr>
            <a:r>
              <a:rPr lang="en-GB" dirty="0" err="1"/>
              <a:t>re.M</a:t>
            </a:r>
            <a:r>
              <a:rPr lang="en-GB" dirty="0"/>
              <a:t> and </a:t>
            </a:r>
            <a:r>
              <a:rPr lang="en-GB" dirty="0" err="1"/>
              <a:t>re.S</a:t>
            </a:r>
            <a:r>
              <a:rPr lang="en-GB" dirty="0"/>
              <a:t> enable multi-line and DOTALL modes.</a:t>
            </a:r>
          </a:p>
          <a:p>
            <a:pPr marL="285750" indent="-285750">
              <a:spcBef>
                <a:spcPts val="600"/>
              </a:spcBef>
              <a:buFont typeface="Arial" panose="020B0604020202020204" pitchFamily="34" charset="0"/>
              <a:buChar char="•"/>
            </a:pPr>
            <a:r>
              <a:rPr lang="en-GB" dirty="0"/>
              <a:t>Look-around assertions check context without consuming text.</a:t>
            </a:r>
          </a:p>
          <a:p>
            <a:pPr marL="285750" indent="-285750">
              <a:spcBef>
                <a:spcPts val="600"/>
              </a:spcBef>
              <a:buFont typeface="Arial" panose="020B0604020202020204" pitchFamily="34" charset="0"/>
              <a:buChar char="•"/>
            </a:pPr>
            <a:r>
              <a:rPr lang="en-GB" dirty="0"/>
              <a:t>Substitutions can use interpolation or expressions.</a:t>
            </a:r>
          </a:p>
        </p:txBody>
      </p:sp>
    </p:spTree>
    <p:extLst>
      <p:ext uri="{BB962C8B-B14F-4D97-AF65-F5344CB8AC3E}">
        <p14:creationId xmlns:p14="http://schemas.microsoft.com/office/powerpoint/2010/main" val="692147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E7591D-1F7A-E40E-05D1-68A998E55AE7}"/>
              </a:ext>
            </a:extLst>
          </p:cNvPr>
          <p:cNvSpPr>
            <a:spLocks noGrp="1"/>
          </p:cNvSpPr>
          <p:nvPr>
            <p:ph type="ctrTitle"/>
          </p:nvPr>
        </p:nvSpPr>
        <p:spPr/>
        <p:txBody>
          <a:bodyPr/>
          <a:lstStyle/>
          <a:p>
            <a:r>
              <a:rPr lang="en-GB" dirty="0"/>
              <a:t>Core Regular Expression Meta-characters</a:t>
            </a:r>
          </a:p>
        </p:txBody>
      </p:sp>
      <p:sp>
        <p:nvSpPr>
          <p:cNvPr id="4" name="Text Placeholder 3">
            <a:extLst>
              <a:ext uri="{FF2B5EF4-FFF2-40B4-BE49-F238E27FC236}">
                <a16:creationId xmlns:a16="http://schemas.microsoft.com/office/drawing/2014/main" id="{3C81B1B5-1E49-FEF9-7954-2C3F66BB4C96}"/>
              </a:ext>
            </a:extLst>
          </p:cNvPr>
          <p:cNvSpPr>
            <a:spLocks noGrp="1"/>
          </p:cNvSpPr>
          <p:nvPr>
            <p:ph type="body" sz="quarter" idx="14"/>
          </p:nvPr>
        </p:nvSpPr>
        <p:spPr/>
        <p:txBody>
          <a:bodyPr/>
          <a:lstStyle/>
          <a:p>
            <a:endParaRPr lang="en-GB" dirty="0"/>
          </a:p>
        </p:txBody>
      </p:sp>
      <p:graphicFrame>
        <p:nvGraphicFramePr>
          <p:cNvPr id="6" name="Table 5">
            <a:extLst>
              <a:ext uri="{FF2B5EF4-FFF2-40B4-BE49-F238E27FC236}">
                <a16:creationId xmlns:a16="http://schemas.microsoft.com/office/drawing/2014/main" id="{24E3F230-53C2-B708-9923-401C72D8134F}"/>
              </a:ext>
            </a:extLst>
          </p:cNvPr>
          <p:cNvGraphicFramePr>
            <a:graphicFrameLocks noGrp="1"/>
          </p:cNvGraphicFramePr>
          <p:nvPr>
            <p:extLst>
              <p:ext uri="{D42A27DB-BD31-4B8C-83A1-F6EECF244321}">
                <p14:modId xmlns:p14="http://schemas.microsoft.com/office/powerpoint/2010/main" val="2343127090"/>
              </p:ext>
            </p:extLst>
          </p:nvPr>
        </p:nvGraphicFramePr>
        <p:xfrm>
          <a:off x="687182" y="1393983"/>
          <a:ext cx="5925099" cy="4501507"/>
        </p:xfrm>
        <a:graphic>
          <a:graphicData uri="http://schemas.openxmlformats.org/drawingml/2006/table">
            <a:tbl>
              <a:tblPr firstRow="1" bandRow="1">
                <a:tableStyleId>{5C22544A-7EE6-4342-B048-85BDC9FD1C3A}</a:tableStyleId>
              </a:tblPr>
              <a:tblGrid>
                <a:gridCol w="1415938">
                  <a:extLst>
                    <a:ext uri="{9D8B030D-6E8A-4147-A177-3AD203B41FA5}">
                      <a16:colId xmlns:a16="http://schemas.microsoft.com/office/drawing/2014/main" val="1551974525"/>
                    </a:ext>
                  </a:extLst>
                </a:gridCol>
                <a:gridCol w="4509161">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Mode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Match any single character</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char in the [..] set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a:t>
                      </a:r>
                      <a:r>
                        <a:rPr lang="en-GB" sz="1700" b="1" i="0" dirty="0" err="1">
                          <a:solidFill>
                            <a:schemeClr val="tx1"/>
                          </a:solidFill>
                          <a:latin typeface="Consolas" panose="020B0609020204030204" pitchFamily="49" charset="0"/>
                          <a:cs typeface="Courier New" panose="02070309020205020404" pitchFamily="49" charset="0"/>
                        </a:rPr>
                        <a:t>zA</a:t>
                      </a:r>
                      <a:r>
                        <a:rPr lang="en-GB" sz="1700" b="1" i="0" dirty="0">
                          <a:solidFill>
                            <a:schemeClr val="tx1"/>
                          </a:solidFill>
                          <a:latin typeface="Consolas" panose="020B0609020204030204" pitchFamily="49" charset="0"/>
                          <a:cs typeface="Courier New" panose="02070309020205020404" pitchFamily="49" charset="0"/>
                        </a:rPr>
                        <a:t>-Z]</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Match any </a:t>
                      </a:r>
                      <a:r>
                        <a:rPr lang="en-US" altLang="en-US" sz="1700" dirty="0"/>
                        <a:t>char NOT in the [..] set</a:t>
                      </a:r>
                      <a:endParaRPr lang="en-GB"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Match start of text</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Match end of text</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Match 0 or 1 occurrences of x</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1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0 or more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60713379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solidFill>
                            <a:schemeClr val="tx1"/>
                          </a:solidFill>
                          <a:latin typeface="Consolas" panose="020B0609020204030204" pitchFamily="49" charset="0"/>
                          <a:cs typeface="Courier New" panose="02070309020205020404" pitchFamily="49" charset="0"/>
                        </a:rPr>
                        <a:t>x{</a:t>
                      </a:r>
                      <a:r>
                        <a:rPr lang="en-GB" sz="1700" b="1" i="0" dirty="0" err="1">
                          <a:solidFill>
                            <a:schemeClr val="tx1"/>
                          </a:solidFill>
                          <a:latin typeface="Consolas" panose="020B0609020204030204" pitchFamily="49" charset="0"/>
                          <a:cs typeface="Courier New" panose="02070309020205020404" pitchFamily="49" charset="0"/>
                        </a:rPr>
                        <a:t>m,n</a:t>
                      </a:r>
                      <a:r>
                        <a:rPr lang="en-GB" sz="1700" b="1" i="0" dirty="0">
                          <a:solidFill>
                            <a:schemeClr val="tx1"/>
                          </a:solidFill>
                          <a:latin typeface="Consolas" panose="020B0609020204030204" pitchFamily="49" charset="0"/>
                          <a:cs typeface="Courier New" panose="02070309020205020404" pitchFamily="49" charset="0"/>
                        </a:rPr>
                        <a:t>}</a:t>
                      </a: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between m and n occurrences of x</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59885449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1156286864"/>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err="1">
                          <a:solidFill>
                            <a:schemeClr val="tx1"/>
                          </a:solidFill>
                          <a:latin typeface="Consolas" panose="020B0609020204030204" pitchFamily="49" charset="0"/>
                          <a:cs typeface="Courier New" panose="02070309020205020404" pitchFamily="49" charset="0"/>
                        </a:rPr>
                        <a:t>abc|xyz</a:t>
                      </a:r>
                      <a:endParaRPr lang="en-GB" sz="1700" b="1"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US" altLang="en-US" sz="1700" dirty="0"/>
                        <a:t>Match </a:t>
                      </a:r>
                      <a:r>
                        <a:rPr lang="en-US" altLang="en-US" sz="1700" dirty="0" err="1"/>
                        <a:t>abc</a:t>
                      </a:r>
                      <a:r>
                        <a:rPr lang="en-US" altLang="en-US" sz="1700" dirty="0"/>
                        <a:t> or </a:t>
                      </a:r>
                      <a:r>
                        <a:rPr lang="en-US" altLang="en-US" sz="1700" dirty="0" err="1"/>
                        <a:t>xyz</a:t>
                      </a:r>
                      <a:endParaRPr lang="en-US" altLang="en-US" sz="1700" dirty="0"/>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79446246"/>
                  </a:ext>
                </a:extLst>
              </a:tr>
            </a:tbl>
          </a:graphicData>
        </a:graphic>
      </p:graphicFrame>
      <p:sp>
        <p:nvSpPr>
          <p:cNvPr id="7" name="TextBox 6">
            <a:extLst>
              <a:ext uri="{FF2B5EF4-FFF2-40B4-BE49-F238E27FC236}">
                <a16:creationId xmlns:a16="http://schemas.microsoft.com/office/drawing/2014/main" id="{5BF25DFD-CF34-89DA-8AE1-9447B7035933}"/>
              </a:ext>
            </a:extLst>
          </p:cNvPr>
          <p:cNvSpPr txBox="1"/>
          <p:nvPr/>
        </p:nvSpPr>
        <p:spPr>
          <a:xfrm>
            <a:off x="7087697" y="2129275"/>
            <a:ext cx="2155364"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Character classes</a:t>
            </a:r>
          </a:p>
        </p:txBody>
      </p:sp>
      <p:sp>
        <p:nvSpPr>
          <p:cNvPr id="8" name="TextBox 7">
            <a:extLst>
              <a:ext uri="{FF2B5EF4-FFF2-40B4-BE49-F238E27FC236}">
                <a16:creationId xmlns:a16="http://schemas.microsoft.com/office/drawing/2014/main" id="{9C2C8B44-FCAF-1F9D-8475-BC783B5D521F}"/>
              </a:ext>
            </a:extLst>
          </p:cNvPr>
          <p:cNvSpPr txBox="1"/>
          <p:nvPr/>
        </p:nvSpPr>
        <p:spPr>
          <a:xfrm>
            <a:off x="7087697" y="2970561"/>
            <a:ext cx="1187624"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Anchors</a:t>
            </a:r>
          </a:p>
        </p:txBody>
      </p:sp>
      <p:sp>
        <p:nvSpPr>
          <p:cNvPr id="9" name="TextBox 8">
            <a:extLst>
              <a:ext uri="{FF2B5EF4-FFF2-40B4-BE49-F238E27FC236}">
                <a16:creationId xmlns:a16="http://schemas.microsoft.com/office/drawing/2014/main" id="{309B9B4A-1ED1-109F-7FEB-63F2174829A4}"/>
              </a:ext>
            </a:extLst>
          </p:cNvPr>
          <p:cNvSpPr txBox="1"/>
          <p:nvPr/>
        </p:nvSpPr>
        <p:spPr>
          <a:xfrm>
            <a:off x="7087696" y="4149924"/>
            <a:ext cx="1400984" cy="369332"/>
          </a:xfrm>
          <a:prstGeom prst="rect">
            <a:avLst/>
          </a:prstGeom>
          <a:solidFill>
            <a:schemeClr val="accent4">
              <a:lumMod val="40000"/>
              <a:lumOff val="60000"/>
            </a:schemeClr>
          </a:solidFill>
          <a:ln>
            <a:noFill/>
          </a:ln>
        </p:spPr>
        <p:txBody>
          <a:bodyPr wrap="square" rtlCol="0">
            <a:spAutoFit/>
          </a:bodyPr>
          <a:lstStyle/>
          <a:p>
            <a:r>
              <a:rPr lang="en-GB" dirty="0"/>
              <a:t>Quantifiers</a:t>
            </a:r>
          </a:p>
        </p:txBody>
      </p:sp>
      <p:sp>
        <p:nvSpPr>
          <p:cNvPr id="10" name="Line 11">
            <a:extLst>
              <a:ext uri="{FF2B5EF4-FFF2-40B4-BE49-F238E27FC236}">
                <a16:creationId xmlns:a16="http://schemas.microsoft.com/office/drawing/2014/main" id="{FF99C961-F6D2-A89D-C047-15931337EF4C}"/>
              </a:ext>
            </a:extLst>
          </p:cNvPr>
          <p:cNvSpPr>
            <a:spLocks noChangeShapeType="1"/>
          </p:cNvSpPr>
          <p:nvPr/>
        </p:nvSpPr>
        <p:spPr bwMode="auto">
          <a:xfrm flipH="1" flipV="1">
            <a:off x="6287048" y="2296024"/>
            <a:ext cx="800648" cy="14921"/>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BCA331E3-33AC-1343-C163-D33CC7ABE67C}"/>
              </a:ext>
            </a:extLst>
          </p:cNvPr>
          <p:cNvSpPr/>
          <p:nvPr/>
        </p:nvSpPr>
        <p:spPr>
          <a:xfrm>
            <a:off x="761999" y="2865304"/>
            <a:ext cx="5478779" cy="563695"/>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EEF91858-DF77-7A9C-4BA4-0B678A94F510}"/>
              </a:ext>
            </a:extLst>
          </p:cNvPr>
          <p:cNvSpPr>
            <a:spLocks noChangeShapeType="1"/>
          </p:cNvSpPr>
          <p:nvPr/>
        </p:nvSpPr>
        <p:spPr bwMode="auto">
          <a:xfrm flipH="1" flipV="1">
            <a:off x="6315594" y="3120977"/>
            <a:ext cx="772101" cy="299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6A97A2FF-12B9-9CC6-8939-00EDB28DCD3A}"/>
              </a:ext>
            </a:extLst>
          </p:cNvPr>
          <p:cNvSpPr/>
          <p:nvPr/>
        </p:nvSpPr>
        <p:spPr>
          <a:xfrm>
            <a:off x="762000" y="3500556"/>
            <a:ext cx="5478780" cy="1575992"/>
          </a:xfrm>
          <a:prstGeom prst="roundRect">
            <a:avLst>
              <a:gd name="adj" fmla="val 12315"/>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ne 11">
            <a:extLst>
              <a:ext uri="{FF2B5EF4-FFF2-40B4-BE49-F238E27FC236}">
                <a16:creationId xmlns:a16="http://schemas.microsoft.com/office/drawing/2014/main" id="{2CE1B39D-2BCE-71D3-39E3-3548315576EB}"/>
              </a:ext>
            </a:extLst>
          </p:cNvPr>
          <p:cNvSpPr>
            <a:spLocks noChangeShapeType="1"/>
          </p:cNvSpPr>
          <p:nvPr/>
        </p:nvSpPr>
        <p:spPr bwMode="auto">
          <a:xfrm flipH="1">
            <a:off x="6240779" y="4365844"/>
            <a:ext cx="846916" cy="0"/>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21E1659A-139D-7A96-006F-FD65B9A07235}"/>
              </a:ext>
            </a:extLst>
          </p:cNvPr>
          <p:cNvSpPr/>
          <p:nvPr/>
        </p:nvSpPr>
        <p:spPr>
          <a:xfrm>
            <a:off x="762000" y="1819591"/>
            <a:ext cx="5478778" cy="985853"/>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0E6541E-6967-FE5E-8153-B97923F02674}"/>
              </a:ext>
            </a:extLst>
          </p:cNvPr>
          <p:cNvSpPr txBox="1"/>
          <p:nvPr/>
        </p:nvSpPr>
        <p:spPr>
          <a:xfrm>
            <a:off x="7133964" y="5485042"/>
            <a:ext cx="1400984" cy="369332"/>
          </a:xfrm>
          <a:prstGeom prst="rect">
            <a:avLst/>
          </a:prstGeom>
          <a:solidFill>
            <a:schemeClr val="accent5">
              <a:lumMod val="40000"/>
              <a:lumOff val="60000"/>
            </a:schemeClr>
          </a:solidFill>
          <a:ln>
            <a:noFill/>
          </a:ln>
        </p:spPr>
        <p:txBody>
          <a:bodyPr wrap="square" rtlCol="0">
            <a:spAutoFit/>
          </a:bodyPr>
          <a:lstStyle/>
          <a:p>
            <a:r>
              <a:rPr lang="en-GB" dirty="0"/>
              <a:t>Alternation</a:t>
            </a:r>
          </a:p>
        </p:txBody>
      </p:sp>
      <p:sp>
        <p:nvSpPr>
          <p:cNvPr id="17" name="Rectangle: Rounded Corners 16">
            <a:extLst>
              <a:ext uri="{FF2B5EF4-FFF2-40B4-BE49-F238E27FC236}">
                <a16:creationId xmlns:a16="http://schemas.microsoft.com/office/drawing/2014/main" id="{DA247976-FD74-3177-E5F9-2C24DF853DF2}"/>
              </a:ext>
            </a:extLst>
          </p:cNvPr>
          <p:cNvSpPr/>
          <p:nvPr/>
        </p:nvSpPr>
        <p:spPr>
          <a:xfrm>
            <a:off x="808269" y="5483898"/>
            <a:ext cx="5478780" cy="370476"/>
          </a:xfrm>
          <a:prstGeom prst="roundRect">
            <a:avLst>
              <a:gd name="adj" fmla="val 12315"/>
            </a:avLst>
          </a:prstGeom>
          <a:noFill/>
          <a:ln w="254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4E96A0FA-B9FA-7BF1-EE05-6881208AC045}"/>
              </a:ext>
            </a:extLst>
          </p:cNvPr>
          <p:cNvSpPr>
            <a:spLocks noChangeShapeType="1"/>
          </p:cNvSpPr>
          <p:nvPr/>
        </p:nvSpPr>
        <p:spPr bwMode="auto">
          <a:xfrm flipH="1">
            <a:off x="6278186" y="5669136"/>
            <a:ext cx="846916" cy="0"/>
          </a:xfrm>
          <a:prstGeom prst="line">
            <a:avLst/>
          </a:prstGeom>
          <a:noFill/>
          <a:ln w="19050">
            <a:solidFill>
              <a:schemeClr val="accent5">
                <a:lumMod val="75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407138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526533-C1D9-387B-7E94-EA0AE89F45BB}"/>
              </a:ext>
            </a:extLst>
          </p:cNvPr>
          <p:cNvSpPr>
            <a:spLocks noGrp="1"/>
          </p:cNvSpPr>
          <p:nvPr>
            <p:ph type="ctrTitle"/>
          </p:nvPr>
        </p:nvSpPr>
        <p:spPr/>
        <p:txBody>
          <a:bodyPr/>
          <a:lstStyle/>
          <a:p>
            <a:r>
              <a:rPr lang="en-GB" dirty="0"/>
              <a:t>Understanding Regular Expression Objects</a:t>
            </a:r>
          </a:p>
        </p:txBody>
      </p:sp>
      <p:sp>
        <p:nvSpPr>
          <p:cNvPr id="7" name="Text Placeholder 6">
            <a:extLst>
              <a:ext uri="{FF2B5EF4-FFF2-40B4-BE49-F238E27FC236}">
                <a16:creationId xmlns:a16="http://schemas.microsoft.com/office/drawing/2014/main" id="{C3A4B452-BB72-46CF-718A-FCB3EC657320}"/>
              </a:ext>
            </a:extLst>
          </p:cNvPr>
          <p:cNvSpPr>
            <a:spLocks noGrp="1"/>
          </p:cNvSpPr>
          <p:nvPr>
            <p:ph type="body" sz="quarter" idx="14"/>
          </p:nvPr>
        </p:nvSpPr>
        <p:spPr>
          <a:xfrm>
            <a:off x="443921" y="1733108"/>
            <a:ext cx="8357179" cy="4061405"/>
          </a:xfrm>
        </p:spPr>
        <p:txBody>
          <a:bodyPr/>
          <a:lstStyle/>
          <a:p>
            <a:r>
              <a:rPr lang="en-GB" b="1" dirty="0"/>
              <a:t>Use the re module to work with regular expressions</a:t>
            </a:r>
          </a:p>
          <a:p>
            <a:pPr marL="285750" indent="-285750">
              <a:buFont typeface="Arial" panose="020B0604020202020204" pitchFamily="34" charset="0"/>
              <a:buChar char="•"/>
            </a:pPr>
            <a:r>
              <a:rPr lang="en-GB" dirty="0"/>
              <a:t>compile() compiles a pattern for efficiency and returns a regex object</a:t>
            </a:r>
          </a:p>
          <a:p>
            <a:r>
              <a:rPr lang="en-GB" b="1" dirty="0"/>
              <a:t>Perform pattern searches or matches using:</a:t>
            </a:r>
          </a:p>
          <a:p>
            <a:pPr marL="285750" indent="-285750">
              <a:buFont typeface="Arial" panose="020B0604020202020204" pitchFamily="34" charset="0"/>
              <a:buChar char="•"/>
            </a:pPr>
            <a:r>
              <a:rPr lang="en-GB" b="1" dirty="0"/>
              <a:t>search</a:t>
            </a:r>
            <a:r>
              <a:rPr lang="en-GB" dirty="0"/>
              <a:t>() finds the first occurrence of a pattern (anywhere in the string)</a:t>
            </a:r>
          </a:p>
          <a:p>
            <a:pPr marL="285750" indent="-285750">
              <a:buFont typeface="Arial" panose="020B0604020202020204" pitchFamily="34" charset="0"/>
              <a:buChar char="•"/>
            </a:pPr>
            <a:r>
              <a:rPr lang="en-GB" b="1" dirty="0"/>
              <a:t>match</a:t>
            </a:r>
            <a:r>
              <a:rPr lang="en-GB" dirty="0"/>
              <a:t>() checks for a match only at the start of the string</a:t>
            </a:r>
          </a:p>
          <a:p>
            <a:pPr marL="285750" indent="-285750">
              <a:buFont typeface="Arial" panose="020B0604020202020204" pitchFamily="34" charset="0"/>
              <a:buChar char="•"/>
            </a:pPr>
            <a:r>
              <a:rPr lang="en-GB" b="1" dirty="0" err="1"/>
              <a:t>fullmatch</a:t>
            </a:r>
            <a:r>
              <a:rPr lang="en-GB" dirty="0"/>
              <a:t>() requires the entire string to match the pattern</a:t>
            </a:r>
          </a:p>
          <a:p>
            <a:r>
              <a:rPr lang="en-GB" b="1" dirty="0"/>
              <a:t>Each method returns a </a:t>
            </a:r>
            <a:r>
              <a:rPr lang="en-GB" b="1" dirty="0" err="1"/>
              <a:t>MatchObject</a:t>
            </a:r>
            <a:r>
              <a:rPr lang="en-GB" b="1" dirty="0"/>
              <a:t> on success, or None if no match is found</a:t>
            </a:r>
          </a:p>
        </p:txBody>
      </p:sp>
      <p:sp>
        <p:nvSpPr>
          <p:cNvPr id="5" name="Slide Number Placeholder 4">
            <a:extLst>
              <a:ext uri="{FF2B5EF4-FFF2-40B4-BE49-F238E27FC236}">
                <a16:creationId xmlns:a16="http://schemas.microsoft.com/office/drawing/2014/main" id="{ED936FF5-C8BF-37D5-9D30-AD0F33BE4BB9}"/>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9" name="Rectangle 4">
            <a:extLst>
              <a:ext uri="{FF2B5EF4-FFF2-40B4-BE49-F238E27FC236}">
                <a16:creationId xmlns:a16="http://schemas.microsoft.com/office/drawing/2014/main" id="{7B6225FA-4952-2E29-95F7-EE073A66752B}"/>
              </a:ext>
            </a:extLst>
          </p:cNvPr>
          <p:cNvSpPr txBox="1">
            <a:spLocks noChangeArrowheads="1"/>
          </p:cNvSpPr>
          <p:nvPr/>
        </p:nvSpPr>
        <p:spPr bwMode="auto">
          <a:xfrm>
            <a:off x="839759" y="4534969"/>
            <a:ext cx="7085041"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testy = 'The quick brown fox jumps over the lazy dog'</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quick|slow</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fox|camel</a:t>
            </a:r>
            <a:r>
              <a:rPr lang="en-GB" altLang="en-US" dirty="0">
                <a:solidFill>
                  <a:schemeClr val="bg1"/>
                </a:solidFill>
                <a:latin typeface="Consolas" panose="020B0609020204030204" pitchFamily="49" charset="0"/>
                <a:cs typeface="Consolas" panose="020B0609020204030204" pitchFamily="49" charset="0"/>
              </a:rPr>
              <a:t>)", testy)</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print('Matched', </a:t>
            </a:r>
            <a:r>
              <a:rPr lang="en-GB" altLang="en-US" dirty="0" err="1">
                <a:solidFill>
                  <a:schemeClr val="bg1"/>
                </a:solidFill>
                <a:latin typeface="Consolas" panose="020B0609020204030204" pitchFamily="49" charset="0"/>
                <a:cs typeface="Consolas" panose="020B0609020204030204" pitchFamily="49" charset="0"/>
              </a:rPr>
              <a:t>m.groups</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print('Starting at', </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print('Ending at', </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C4C14C2-065B-6C35-4DB3-5B2CA2BA4711}"/>
              </a:ext>
            </a:extLst>
          </p:cNvPr>
          <p:cNvSpPr txBox="1"/>
          <p:nvPr/>
        </p:nvSpPr>
        <p:spPr>
          <a:xfrm>
            <a:off x="7924800" y="5817740"/>
            <a:ext cx="2743200" cy="923330"/>
          </a:xfrm>
          <a:prstGeom prst="rect">
            <a:avLst/>
          </a:prstGeom>
          <a:solidFill>
            <a:schemeClr val="bg1"/>
          </a:solidFill>
          <a:ln>
            <a:solidFill>
              <a:schemeClr val="tx1"/>
            </a:solidFill>
          </a:ln>
        </p:spPr>
        <p:txBody>
          <a:bodyPr wrap="square" rtlCol="0">
            <a:spAutoFit/>
          </a:bodyPr>
          <a:lstStyle/>
          <a:p>
            <a:r>
              <a:rPr lang="en-GB" dirty="0"/>
              <a:t>Matched ('quick', 'fox')</a:t>
            </a:r>
          </a:p>
          <a:p>
            <a:r>
              <a:rPr lang="en-GB" dirty="0"/>
              <a:t>Starting at 4</a:t>
            </a:r>
          </a:p>
          <a:p>
            <a:r>
              <a:rPr lang="en-GB" dirty="0"/>
              <a:t>Ending at 19</a:t>
            </a:r>
          </a:p>
        </p:txBody>
      </p:sp>
    </p:spTree>
    <p:extLst>
      <p:ext uri="{BB962C8B-B14F-4D97-AF65-F5344CB8AC3E}">
        <p14:creationId xmlns:p14="http://schemas.microsoft.com/office/powerpoint/2010/main" val="37578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6341-4FB4-45BE-571B-38C0C45FD70D}"/>
              </a:ext>
            </a:extLst>
          </p:cNvPr>
          <p:cNvSpPr>
            <a:spLocks noGrp="1"/>
          </p:cNvSpPr>
          <p:nvPr>
            <p:ph type="ctrTitle"/>
          </p:nvPr>
        </p:nvSpPr>
        <p:spPr/>
        <p:txBody>
          <a:bodyPr/>
          <a:lstStyle/>
          <a:p>
            <a:r>
              <a:rPr lang="en-GB" dirty="0"/>
              <a:t>Regular Expression Substitution</a:t>
            </a:r>
          </a:p>
        </p:txBody>
      </p:sp>
      <p:sp>
        <p:nvSpPr>
          <p:cNvPr id="3" name="Text Placeholder 2">
            <a:extLst>
              <a:ext uri="{FF2B5EF4-FFF2-40B4-BE49-F238E27FC236}">
                <a16:creationId xmlns:a16="http://schemas.microsoft.com/office/drawing/2014/main" id="{05D722BB-A8BD-7A84-FD8D-27597C9CBCFA}"/>
              </a:ext>
            </a:extLst>
          </p:cNvPr>
          <p:cNvSpPr>
            <a:spLocks noGrp="1"/>
          </p:cNvSpPr>
          <p:nvPr>
            <p:ph type="body" sz="quarter" idx="13"/>
          </p:nvPr>
        </p:nvSpPr>
        <p:spPr>
          <a:xfrm>
            <a:off x="443921" y="1733108"/>
            <a:ext cx="6129599" cy="4348715"/>
          </a:xfrm>
        </p:spPr>
        <p:txBody>
          <a:bodyPr/>
          <a:lstStyle/>
          <a:p>
            <a:r>
              <a:rPr lang="en-GB" b="1" dirty="0"/>
              <a:t>sub() replaces matched text and returns modified string</a:t>
            </a:r>
          </a:p>
          <a:p>
            <a:pPr marL="285750" indent="-285750">
              <a:buFont typeface="Arial" panose="020B0604020202020204" pitchFamily="34" charset="0"/>
              <a:buChar char="•"/>
            </a:pPr>
            <a:r>
              <a:rPr lang="en-GB" b="1" dirty="0"/>
              <a:t>Syntax</a:t>
            </a:r>
            <a:r>
              <a:rPr lang="en-GB" dirty="0"/>
              <a:t>: </a:t>
            </a:r>
            <a:r>
              <a:rPr lang="en-GB" dirty="0" err="1"/>
              <a:t>re.sub</a:t>
            </a:r>
            <a:r>
              <a:rPr lang="en-GB" dirty="0"/>
              <a:t>(pattern, replacement, string[, count, flags])</a:t>
            </a:r>
          </a:p>
          <a:p>
            <a:r>
              <a:rPr lang="en-GB" b="1" dirty="0" err="1"/>
              <a:t>subn</a:t>
            </a:r>
            <a:r>
              <a:rPr lang="en-GB" b="1" dirty="0"/>
              <a:t>() performs the same operation but returns a tuple</a:t>
            </a:r>
          </a:p>
          <a:p>
            <a:pPr marL="285750" indent="-285750">
              <a:buFont typeface="Arial" panose="020B0604020202020204" pitchFamily="34" charset="0"/>
              <a:buChar char="•"/>
            </a:pPr>
            <a:r>
              <a:rPr lang="en-GB" b="1" dirty="0"/>
              <a:t>Syntax</a:t>
            </a:r>
            <a:r>
              <a:rPr lang="en-GB" dirty="0"/>
              <a:t>: </a:t>
            </a:r>
            <a:r>
              <a:rPr lang="en-GB" dirty="0" err="1"/>
              <a:t>re.subn</a:t>
            </a:r>
            <a:r>
              <a:rPr lang="en-GB" dirty="0"/>
              <a:t>(pattern, replacement, string[, count, flags])</a:t>
            </a:r>
          </a:p>
          <a:p>
            <a:pPr marL="285750" indent="-285750">
              <a:buFont typeface="Arial" panose="020B0604020202020204" pitchFamily="34" charset="0"/>
              <a:buChar char="•"/>
            </a:pPr>
            <a:r>
              <a:rPr lang="en-GB" b="1" dirty="0"/>
              <a:t>Returns</a:t>
            </a:r>
            <a:r>
              <a:rPr lang="en-GB" dirty="0"/>
              <a:t>: (</a:t>
            </a:r>
            <a:r>
              <a:rPr lang="en-GB" dirty="0" err="1"/>
              <a:t>changed_string</a:t>
            </a:r>
            <a:r>
              <a:rPr lang="en-GB" dirty="0"/>
              <a:t>, </a:t>
            </a:r>
            <a:r>
              <a:rPr lang="en-GB" dirty="0" err="1"/>
              <a:t>number_of_replacements</a:t>
            </a:r>
            <a:r>
              <a:rPr lang="en-GB" dirty="0"/>
              <a:t>)</a:t>
            </a:r>
          </a:p>
          <a:p>
            <a:r>
              <a:rPr lang="en-GB" b="1" dirty="0"/>
              <a:t>count specifies how many occurrences to replace</a:t>
            </a:r>
          </a:p>
          <a:p>
            <a:pPr marL="285750" indent="-285750">
              <a:buFont typeface="Arial" panose="020B0604020202020204" pitchFamily="34" charset="0"/>
              <a:buChar char="•"/>
            </a:pPr>
            <a:r>
              <a:rPr lang="en-GB" dirty="0"/>
              <a:t>Default is to replace all matches</a:t>
            </a:r>
          </a:p>
        </p:txBody>
      </p:sp>
      <p:sp>
        <p:nvSpPr>
          <p:cNvPr id="4" name="Slide Number Placeholder 3">
            <a:extLst>
              <a:ext uri="{FF2B5EF4-FFF2-40B4-BE49-F238E27FC236}">
                <a16:creationId xmlns:a16="http://schemas.microsoft.com/office/drawing/2014/main" id="{723100F4-E4B5-14EA-7F38-D9BFAEB9C668}"/>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6" name="Rectangle 4">
            <a:extLst>
              <a:ext uri="{FF2B5EF4-FFF2-40B4-BE49-F238E27FC236}">
                <a16:creationId xmlns:a16="http://schemas.microsoft.com/office/drawing/2014/main" id="{76DB9ACB-0DBE-4309-6C65-433A774508E1}"/>
              </a:ext>
            </a:extLst>
          </p:cNvPr>
          <p:cNvSpPr txBox="1">
            <a:spLocks noChangeArrowheads="1"/>
          </p:cNvSpPr>
          <p:nvPr/>
        </p:nvSpPr>
        <p:spPr bwMode="auto">
          <a:xfrm>
            <a:off x="6671599" y="1733108"/>
            <a:ext cx="5286721" cy="298440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for </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Programmers'</a:t>
            </a: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'Perl</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'Python</a:t>
            </a:r>
            <a:r>
              <a:rPr lang="en-GB" altLang="en-US"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txt = </a:t>
            </a:r>
            <a:r>
              <a:rPr lang="en-GB" altLang="en-US" dirty="0" err="1">
                <a:solidFill>
                  <a:schemeClr val="bg1"/>
                </a:solidFill>
                <a:latin typeface="Consolas" panose="020B0609020204030204" pitchFamily="49" charset="0"/>
                <a:cs typeface="Consolas" panose="020B0609020204030204" pitchFamily="49" charset="0"/>
              </a:rPr>
              <a:t>re.subn</a:t>
            </a:r>
            <a:r>
              <a:rPr lang="en-GB" altLang="en-US" dirty="0">
                <a:solidFill>
                  <a:schemeClr val="bg1"/>
                </a:solidFill>
                <a:latin typeface="Consolas" panose="020B0609020204030204" pitchFamily="49" charset="0"/>
                <a:cs typeface="Consolas" panose="020B0609020204030204" pitchFamily="49" charset="0"/>
              </a:rPr>
              <a:t>('Perl', 'Python', line, 1)</a:t>
            </a:r>
          </a:p>
          <a:p>
            <a:pPr marL="0" indent="0">
              <a:buNone/>
            </a:pPr>
            <a:r>
              <a:rPr lang="en-GB" altLang="en-US" dirty="0">
                <a:solidFill>
                  <a:schemeClr val="bg1"/>
                </a:solidFill>
                <a:latin typeface="Consolas" panose="020B0609020204030204" pitchFamily="49" charset="0"/>
                <a:cs typeface="Consolas" panose="020B0609020204030204" pitchFamily="49" charset="0"/>
              </a:rPr>
              <a:t>if txt[1]:</a:t>
            </a:r>
          </a:p>
          <a:p>
            <a:pPr marL="0" indent="0">
              <a:buNone/>
            </a:pPr>
            <a:r>
              <a:rPr lang="en-GB" altLang="en-US" dirty="0">
                <a:solidFill>
                  <a:schemeClr val="bg1"/>
                </a:solidFill>
                <a:latin typeface="Consolas" panose="020B0609020204030204" pitchFamily="49" charset="0"/>
                <a:cs typeface="Consolas" panose="020B0609020204030204" pitchFamily="49" charset="0"/>
              </a:rPr>
              <a:t>    print(txt[0])</a:t>
            </a:r>
          </a:p>
        </p:txBody>
      </p:sp>
      <p:sp>
        <p:nvSpPr>
          <p:cNvPr id="8" name="TextBox 7">
            <a:extLst>
              <a:ext uri="{FF2B5EF4-FFF2-40B4-BE49-F238E27FC236}">
                <a16:creationId xmlns:a16="http://schemas.microsoft.com/office/drawing/2014/main" id="{C2EC60CD-832E-C757-930A-6B8AFD494D2E}"/>
              </a:ext>
            </a:extLst>
          </p:cNvPr>
          <p:cNvSpPr txBox="1"/>
          <p:nvPr/>
        </p:nvSpPr>
        <p:spPr>
          <a:xfrm>
            <a:off x="8128000" y="4717515"/>
            <a:ext cx="3830320" cy="646331"/>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a:p>
            <a:r>
              <a:rPr lang="en-GB" b="1" dirty="0">
                <a:solidFill>
                  <a:schemeClr val="accent2"/>
                </a:solidFill>
              </a:rPr>
              <a:t>Python</a:t>
            </a:r>
            <a:r>
              <a:rPr lang="en-GB" dirty="0"/>
              <a:t> for Perl Programmers</a:t>
            </a:r>
          </a:p>
        </p:txBody>
      </p:sp>
    </p:spTree>
    <p:extLst>
      <p:ext uri="{BB962C8B-B14F-4D97-AF65-F5344CB8AC3E}">
        <p14:creationId xmlns:p14="http://schemas.microsoft.com/office/powerpoint/2010/main" val="302065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33C-DE1C-B043-B0DD-A8E80C8509A3}"/>
              </a:ext>
            </a:extLst>
          </p:cNvPr>
          <p:cNvSpPr>
            <a:spLocks noGrp="1"/>
          </p:cNvSpPr>
          <p:nvPr>
            <p:ph type="ctrTitle"/>
          </p:nvPr>
        </p:nvSpPr>
        <p:spPr/>
        <p:txBody>
          <a:bodyPr/>
          <a:lstStyle/>
          <a:p>
            <a:r>
              <a:rPr lang="en-GB" dirty="0"/>
              <a:t>Working with Compiled Regular Expressions</a:t>
            </a:r>
          </a:p>
        </p:txBody>
      </p:sp>
      <p:sp>
        <p:nvSpPr>
          <p:cNvPr id="3" name="Text Placeholder 2">
            <a:extLst>
              <a:ext uri="{FF2B5EF4-FFF2-40B4-BE49-F238E27FC236}">
                <a16:creationId xmlns:a16="http://schemas.microsoft.com/office/drawing/2014/main" id="{F006D902-9A70-EE70-DE08-4B299DC845EF}"/>
              </a:ext>
            </a:extLst>
          </p:cNvPr>
          <p:cNvSpPr>
            <a:spLocks noGrp="1"/>
          </p:cNvSpPr>
          <p:nvPr>
            <p:ph type="body" sz="quarter" idx="14"/>
          </p:nvPr>
        </p:nvSpPr>
        <p:spPr/>
        <p:txBody>
          <a:bodyPr/>
          <a:lstStyle/>
          <a:p>
            <a:r>
              <a:rPr lang="en-GB" b="1" dirty="0"/>
              <a:t>Compile patterns for efficiency when the same expression will be used multiple times</a:t>
            </a:r>
          </a:p>
          <a:p>
            <a:pPr marL="285750" indent="-285750">
              <a:buFont typeface="Arial" panose="020B0604020202020204" pitchFamily="34" charset="0"/>
              <a:buChar char="•"/>
            </a:pPr>
            <a:r>
              <a:rPr lang="en-GB" dirty="0"/>
              <a:t>This avoids recompiling the same pattern each time it’s used</a:t>
            </a:r>
          </a:p>
          <a:p>
            <a:r>
              <a:rPr lang="en-GB" b="1" dirty="0"/>
              <a:t>Compiled patterns return a regex object:</a:t>
            </a:r>
          </a:p>
          <a:p>
            <a:pPr marL="285750" indent="-285750">
              <a:buFont typeface="Arial" panose="020B0604020202020204" pitchFamily="34" charset="0"/>
              <a:buChar char="•"/>
            </a:pPr>
            <a:r>
              <a:rPr lang="en-GB" dirty="0"/>
              <a:t>call then use methods such as </a:t>
            </a:r>
            <a:r>
              <a:rPr lang="en-GB" b="1" dirty="0">
                <a:solidFill>
                  <a:schemeClr val="accent3"/>
                </a:solidFill>
              </a:rPr>
              <a:t>match</a:t>
            </a:r>
            <a:r>
              <a:rPr lang="en-GB" dirty="0"/>
              <a:t>(), </a:t>
            </a:r>
            <a:r>
              <a:rPr lang="en-GB" b="1" dirty="0">
                <a:solidFill>
                  <a:schemeClr val="accent3"/>
                </a:solidFill>
              </a:rPr>
              <a:t>search</a:t>
            </a:r>
            <a:r>
              <a:rPr lang="en-GB" dirty="0"/>
              <a:t>(), </a:t>
            </a:r>
            <a:r>
              <a:rPr lang="en-GB" b="1" dirty="0" err="1">
                <a:solidFill>
                  <a:schemeClr val="accent3"/>
                </a:solidFill>
              </a:rPr>
              <a:t>findall</a:t>
            </a:r>
            <a:r>
              <a:rPr lang="en-GB" dirty="0"/>
              <a:t>(), and </a:t>
            </a:r>
            <a:r>
              <a:rPr lang="en-GB" b="1" dirty="0">
                <a:solidFill>
                  <a:schemeClr val="accent3"/>
                </a:solidFill>
              </a:rPr>
              <a:t>sub</a:t>
            </a:r>
            <a:r>
              <a:rPr lang="en-GB" dirty="0"/>
              <a:t>().</a:t>
            </a:r>
          </a:p>
          <a:p>
            <a:r>
              <a:rPr lang="en-GB" b="1" dirty="0"/>
              <a:t>Method parameters differ when using compiled objects:</a:t>
            </a:r>
          </a:p>
        </p:txBody>
      </p:sp>
      <p:sp>
        <p:nvSpPr>
          <p:cNvPr id="4" name="Slide Number Placeholder 3">
            <a:extLst>
              <a:ext uri="{FF2B5EF4-FFF2-40B4-BE49-F238E27FC236}">
                <a16:creationId xmlns:a16="http://schemas.microsoft.com/office/drawing/2014/main" id="{1C9A5C98-3F82-5877-B7FA-ACBB7E655E01}"/>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Rectangle 4">
            <a:extLst>
              <a:ext uri="{FF2B5EF4-FFF2-40B4-BE49-F238E27FC236}">
                <a16:creationId xmlns:a16="http://schemas.microsoft.com/office/drawing/2014/main" id="{48C3E6B2-8E19-DD6E-467E-7E820AFC90D0}"/>
              </a:ext>
            </a:extLst>
          </p:cNvPr>
          <p:cNvSpPr txBox="1">
            <a:spLocks noChangeArrowheads="1"/>
          </p:cNvSpPr>
          <p:nvPr/>
        </p:nvSpPr>
        <p:spPr bwMode="auto">
          <a:xfrm>
            <a:off x="849919" y="4042460"/>
            <a:ext cx="4616161" cy="210108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re.compile</a:t>
            </a:r>
            <a:r>
              <a:rPr lang="en-GB" altLang="en-US" dirty="0">
                <a:solidFill>
                  <a:schemeClr val="bg1"/>
                </a:solidFill>
                <a:latin typeface="Consolas" panose="020B0609020204030204" pitchFamily="49" charset="0"/>
                <a:cs typeface="Consolas" panose="020B0609020204030204" pitchFamily="49" charset="0"/>
              </a:rPr>
              <a:t>(r"(I).*(\1)")</a:t>
            </a:r>
          </a:p>
          <a:p>
            <a:pPr marL="0" indent="0">
              <a:buNone/>
            </a:pPr>
            <a:r>
              <a:rPr lang="en-GB" altLang="en-US" dirty="0">
                <a:solidFill>
                  <a:schemeClr val="bg1"/>
                </a:solidFill>
                <a:latin typeface="Consolas" panose="020B0609020204030204" pitchFamily="49" charset="0"/>
                <a:cs typeface="Consolas" panose="020B0609020204030204" pitchFamily="49" charset="0"/>
              </a:rPr>
              <a:t>for line in file:</a:t>
            </a:r>
          </a:p>
          <a:p>
            <a:pPr marL="0" indent="0">
              <a:buNone/>
            </a:pPr>
            <a:r>
              <a:rPr lang="en-GB" altLang="en-US" dirty="0">
                <a:solidFill>
                  <a:schemeClr val="bg1"/>
                </a:solidFill>
                <a:latin typeface="Consolas" panose="020B0609020204030204" pitchFamily="49" charset="0"/>
                <a:cs typeface="Consolas" panose="020B0609020204030204" pitchFamily="49" charset="0"/>
              </a:rPr>
              <a:t>    m = </a:t>
            </a:r>
            <a:r>
              <a:rPr lang="en-GB" altLang="en-US" b="1" dirty="0" err="1">
                <a:solidFill>
                  <a:schemeClr val="accent1"/>
                </a:solidFill>
                <a:latin typeface="Consolas" panose="020B0609020204030204" pitchFamily="49" charset="0"/>
                <a:cs typeface="Consolas" panose="020B0609020204030204" pitchFamily="49" charset="0"/>
              </a:rPr>
              <a:t>reobj</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3"/>
                </a:solidFill>
                <a:latin typeface="Consolas" panose="020B0609020204030204" pitchFamily="49" charset="0"/>
                <a:cs typeface="Consolas" panose="020B0609020204030204" pitchFamily="49" charset="0"/>
              </a:rPr>
              <a:t>match</a:t>
            </a:r>
            <a:r>
              <a:rPr lang="en-GB" altLang="en-US" dirty="0">
                <a:solidFill>
                  <a:schemeClr val="bg1"/>
                </a:solidFill>
                <a:latin typeface="Consolas" panose="020B0609020204030204" pitchFamily="49" charset="0"/>
                <a:cs typeface="Consolas" panose="020B0609020204030204" pitchFamily="49" charset="0"/>
              </a:rPr>
              <a:t>(line)</a:t>
            </a:r>
          </a:p>
          <a:p>
            <a:pPr marL="0" indent="0">
              <a:buNone/>
            </a:pPr>
            <a:r>
              <a:rPr lang="en-GB" altLang="en-US" dirty="0">
                <a:solidFill>
                  <a:schemeClr val="bg1"/>
                </a:solidFill>
                <a:latin typeface="Consolas" panose="020B0609020204030204" pitchFamily="49" charset="0"/>
                <a:cs typeface="Consolas" panose="020B0609020204030204" pitchFamily="49" charset="0"/>
              </a:rPr>
              <a:t>    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m.string</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m.start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m.end</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2E0C87EC-8B46-1588-E544-8BA331DB9B2A}"/>
              </a:ext>
            </a:extLst>
          </p:cNvPr>
          <p:cNvSpPr txBox="1"/>
          <p:nvPr/>
        </p:nvSpPr>
        <p:spPr>
          <a:xfrm>
            <a:off x="5943600" y="4624754"/>
            <a:ext cx="2428240"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Only require the str object as parameter</a:t>
            </a:r>
          </a:p>
        </p:txBody>
      </p:sp>
      <p:sp>
        <p:nvSpPr>
          <p:cNvPr id="7" name="Line 11">
            <a:extLst>
              <a:ext uri="{FF2B5EF4-FFF2-40B4-BE49-F238E27FC236}">
                <a16:creationId xmlns:a16="http://schemas.microsoft.com/office/drawing/2014/main" id="{CC5EE7D6-DDB7-E443-1EC8-B223DB09EB18}"/>
              </a:ext>
            </a:extLst>
          </p:cNvPr>
          <p:cNvSpPr>
            <a:spLocks noChangeShapeType="1"/>
          </p:cNvSpPr>
          <p:nvPr/>
        </p:nvSpPr>
        <p:spPr bwMode="auto">
          <a:xfrm flipH="1">
            <a:off x="4120474" y="4947920"/>
            <a:ext cx="1823126" cy="620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291518BF-74B8-D27B-4000-6A1F44D2D10E}"/>
              </a:ext>
            </a:extLst>
          </p:cNvPr>
          <p:cNvSpPr/>
          <p:nvPr/>
        </p:nvSpPr>
        <p:spPr>
          <a:xfrm>
            <a:off x="1889760" y="4769456"/>
            <a:ext cx="2225040" cy="369332"/>
          </a:xfrm>
          <a:prstGeom prst="roundRect">
            <a:avLst>
              <a:gd name="adj" fmla="val 12802"/>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996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F24-EEB1-C80F-A524-6A997547BFAB}"/>
              </a:ext>
            </a:extLst>
          </p:cNvPr>
          <p:cNvSpPr>
            <a:spLocks noGrp="1"/>
          </p:cNvSpPr>
          <p:nvPr>
            <p:ph type="ctrTitle"/>
          </p:nvPr>
        </p:nvSpPr>
        <p:spPr/>
        <p:txBody>
          <a:bodyPr/>
          <a:lstStyle/>
          <a:p>
            <a:r>
              <a:rPr lang="en-GB" dirty="0"/>
              <a:t>Regex Flags</a:t>
            </a:r>
          </a:p>
        </p:txBody>
      </p:sp>
      <p:sp>
        <p:nvSpPr>
          <p:cNvPr id="3" name="Text Placeholder 2">
            <a:extLst>
              <a:ext uri="{FF2B5EF4-FFF2-40B4-BE49-F238E27FC236}">
                <a16:creationId xmlns:a16="http://schemas.microsoft.com/office/drawing/2014/main" id="{96D68DC7-8985-0195-AA39-ADA2361FF852}"/>
              </a:ext>
            </a:extLst>
          </p:cNvPr>
          <p:cNvSpPr>
            <a:spLocks noGrp="1"/>
          </p:cNvSpPr>
          <p:nvPr>
            <p:ph type="body" sz="quarter" idx="13"/>
          </p:nvPr>
        </p:nvSpPr>
        <p:spPr>
          <a:xfrm>
            <a:off x="443921" y="1733108"/>
            <a:ext cx="7460704" cy="4348715"/>
          </a:xfrm>
        </p:spPr>
        <p:txBody>
          <a:bodyPr/>
          <a:lstStyle/>
          <a:p>
            <a:r>
              <a:rPr lang="en-GB" b="1" dirty="0"/>
              <a:t>Flags modify the behaviour of pattern matching</a:t>
            </a:r>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Can be embedded directly within the regular expression</a:t>
            </a:r>
          </a:p>
          <a:p>
            <a:pPr marL="285750" indent="-285750">
              <a:buFont typeface="Arial" panose="020B0604020202020204" pitchFamily="34" charset="0"/>
              <a:buChar char="•"/>
            </a:pPr>
            <a:r>
              <a:rPr lang="en-GB" dirty="0"/>
              <a:t>Can also be passed as optional arguments to methods:</a:t>
            </a:r>
          </a:p>
          <a:p>
            <a:pPr marL="971550" lvl="1" indent="-285750"/>
            <a:r>
              <a:rPr lang="en-GB" dirty="0" err="1"/>
              <a:t>re.</a:t>
            </a:r>
            <a:r>
              <a:rPr lang="en-GB" b="1" dirty="0" err="1"/>
              <a:t>search</a:t>
            </a:r>
            <a:r>
              <a:rPr lang="en-GB" dirty="0"/>
              <a:t>(), </a:t>
            </a:r>
            <a:r>
              <a:rPr lang="en-GB" dirty="0" err="1"/>
              <a:t>re.</a:t>
            </a:r>
            <a:r>
              <a:rPr lang="en-GB" b="1" dirty="0" err="1"/>
              <a:t>match</a:t>
            </a:r>
            <a:r>
              <a:rPr lang="en-GB" dirty="0"/>
              <a:t>(), and </a:t>
            </a:r>
            <a:r>
              <a:rPr lang="en-GB" dirty="0" err="1"/>
              <a:t>re.</a:t>
            </a:r>
            <a:r>
              <a:rPr lang="en-GB" b="1" dirty="0" err="1"/>
              <a:t>compile</a:t>
            </a:r>
            <a:r>
              <a:rPr lang="en-GB" dirty="0"/>
              <a:t>()</a:t>
            </a:r>
          </a:p>
          <a:p>
            <a:pPr marL="285750" indent="-285750">
              <a:buFont typeface="Arial" panose="020B0604020202020204" pitchFamily="34" charset="0"/>
              <a:buChar char="•"/>
            </a:pPr>
            <a:r>
              <a:rPr lang="en-GB" dirty="0"/>
              <a:t>Multiple flags can be combined using the bitwise OR operator |</a:t>
            </a:r>
          </a:p>
        </p:txBody>
      </p:sp>
      <p:sp>
        <p:nvSpPr>
          <p:cNvPr id="4" name="Slide Number Placeholder 3">
            <a:extLst>
              <a:ext uri="{FF2B5EF4-FFF2-40B4-BE49-F238E27FC236}">
                <a16:creationId xmlns:a16="http://schemas.microsoft.com/office/drawing/2014/main" id="{FA13AB11-2CF0-44A2-AB38-85FB6B42AA71}"/>
              </a:ext>
            </a:extLst>
          </p:cNvPr>
          <p:cNvSpPr>
            <a:spLocks noGrp="1"/>
          </p:cNvSpPr>
          <p:nvPr>
            <p:ph type="sldNum" sz="quarter" idx="12"/>
          </p:nvPr>
        </p:nvSpPr>
        <p:spPr/>
        <p:txBody>
          <a:bodyPr/>
          <a:lstStyle/>
          <a:p>
            <a:fld id="{F3469444-D02B-D446-9CF8-19DEDDE073D1}" type="slidenum">
              <a:rPr lang="en-US" smtClean="0"/>
              <a:pPr/>
              <a:t>7</a:t>
            </a:fld>
            <a:endParaRPr lang="en-US" dirty="0"/>
          </a:p>
        </p:txBody>
      </p:sp>
      <p:graphicFrame>
        <p:nvGraphicFramePr>
          <p:cNvPr id="5" name="Table 4">
            <a:extLst>
              <a:ext uri="{FF2B5EF4-FFF2-40B4-BE49-F238E27FC236}">
                <a16:creationId xmlns:a16="http://schemas.microsoft.com/office/drawing/2014/main" id="{ADE34899-5195-008A-1230-00312B53643E}"/>
              </a:ext>
            </a:extLst>
          </p:cNvPr>
          <p:cNvGraphicFramePr>
            <a:graphicFrameLocks noGrp="1"/>
          </p:cNvGraphicFramePr>
          <p:nvPr>
            <p:extLst>
              <p:ext uri="{D42A27DB-BD31-4B8C-83A1-F6EECF244321}">
                <p14:modId xmlns:p14="http://schemas.microsoft.com/office/powerpoint/2010/main" val="1825775411"/>
              </p:ext>
            </p:extLst>
          </p:nvPr>
        </p:nvGraphicFramePr>
        <p:xfrm>
          <a:off x="821457" y="2135477"/>
          <a:ext cx="8314577" cy="2386644"/>
        </p:xfrm>
        <a:graphic>
          <a:graphicData uri="http://schemas.openxmlformats.org/drawingml/2006/table">
            <a:tbl>
              <a:tblPr firstRow="1" bandRow="1">
                <a:tableStyleId>{5C22544A-7EE6-4342-B048-85BDC9FD1C3A}</a:tableStyleId>
              </a:tblPr>
              <a:tblGrid>
                <a:gridCol w="2042836">
                  <a:extLst>
                    <a:ext uri="{9D8B030D-6E8A-4147-A177-3AD203B41FA5}">
                      <a16:colId xmlns:a16="http://schemas.microsoft.com/office/drawing/2014/main" val="1551974525"/>
                    </a:ext>
                  </a:extLst>
                </a:gridCol>
                <a:gridCol w="1050439">
                  <a:extLst>
                    <a:ext uri="{9D8B030D-6E8A-4147-A177-3AD203B41FA5}">
                      <a16:colId xmlns:a16="http://schemas.microsoft.com/office/drawing/2014/main" val="587885695"/>
                    </a:ext>
                  </a:extLst>
                </a:gridCol>
                <a:gridCol w="781383">
                  <a:extLst>
                    <a:ext uri="{9D8B030D-6E8A-4147-A177-3AD203B41FA5}">
                      <a16:colId xmlns:a16="http://schemas.microsoft.com/office/drawing/2014/main" val="2044752051"/>
                    </a:ext>
                  </a:extLst>
                </a:gridCol>
                <a:gridCol w="4439919">
                  <a:extLst>
                    <a:ext uri="{9D8B030D-6E8A-4147-A177-3AD203B41FA5}">
                      <a16:colId xmlns:a16="http://schemas.microsoft.com/office/drawing/2014/main" val="1302354093"/>
                    </a:ext>
                  </a:extLst>
                </a:gridCol>
              </a:tblGrid>
              <a:tr h="314135">
                <a:tc>
                  <a:txBody>
                    <a:bodyPr/>
                    <a:lstStyle/>
                    <a:p>
                      <a:pPr algn="ctr"/>
                      <a:r>
                        <a:rPr lang="en-GB" sz="1800" dirty="0">
                          <a:solidFill>
                            <a:schemeClr val="tx2"/>
                          </a:solidFill>
                        </a:rPr>
                        <a:t>Long Name</a:t>
                      </a:r>
                    </a:p>
                  </a:txBody>
                  <a:tcPr marL="73273" marR="73273" marT="36637" marB="36637" anchor="ctr">
                    <a:solidFill>
                      <a:schemeClr val="accent5"/>
                    </a:solidFill>
                  </a:tcPr>
                </a:tc>
                <a:tc>
                  <a:txBody>
                    <a:bodyPr/>
                    <a:lstStyle/>
                    <a:p>
                      <a:pPr algn="ctr"/>
                      <a:r>
                        <a:rPr lang="en-GB" sz="1800" dirty="0">
                          <a:solidFill>
                            <a:schemeClr val="tx2"/>
                          </a:solidFill>
                        </a:rPr>
                        <a:t>Short</a:t>
                      </a:r>
                    </a:p>
                  </a:txBody>
                  <a:tcPr marL="73273" marR="73273" marT="36637" marB="36637" anchor="ctr">
                    <a:solidFill>
                      <a:schemeClr val="accent5"/>
                    </a:solidFill>
                  </a:tcPr>
                </a:tc>
                <a:tc>
                  <a:txBody>
                    <a:bodyPr/>
                    <a:lstStyle/>
                    <a:p>
                      <a:pPr algn="ctr"/>
                      <a:r>
                        <a:rPr lang="en-GB" sz="1800" dirty="0">
                          <a:solidFill>
                            <a:schemeClr val="tx2"/>
                          </a:solidFill>
                        </a:rPr>
                        <a:t>RE</a:t>
                      </a:r>
                    </a:p>
                  </a:txBody>
                  <a:tcPr marL="73273" marR="73273" marT="36637" marB="36637" anchor="ctr">
                    <a:solidFill>
                      <a:schemeClr val="accent5"/>
                    </a:solidFill>
                  </a:tcPr>
                </a:tc>
                <a:tc>
                  <a:txBody>
                    <a:bodyPr/>
                    <a:lstStyle/>
                    <a:p>
                      <a:pPr algn="ctr"/>
                      <a:r>
                        <a:rPr lang="en-GB" sz="1800" dirty="0">
                          <a:solidFill>
                            <a:schemeClr val="tx2"/>
                          </a:solidFill>
                        </a:rPr>
                        <a:t>Meaning</a:t>
                      </a:r>
                    </a:p>
                  </a:txBody>
                  <a:tcPr marL="73273" marR="73273" marT="36637" marB="36637" anchor="ctr">
                    <a:solidFill>
                      <a:schemeClr val="accent5"/>
                    </a:solidFill>
                  </a:tcPr>
                </a:tc>
                <a:extLst>
                  <a:ext uri="{0D108BD9-81ED-4DB2-BD59-A6C34878D82A}">
                    <a16:rowId xmlns:a16="http://schemas.microsoft.com/office/drawing/2014/main" val="2345767861"/>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re.ASCII</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err="1">
                          <a:latin typeface="Consolas" panose="020B0609020204030204" pitchFamily="49" charset="0"/>
                        </a:rPr>
                        <a:t>re.A</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latin typeface="Consolas" panose="020B0609020204030204" pitchFamily="49" charset="0"/>
                        </a:rPr>
                        <a:t>(?a)</a:t>
                      </a:r>
                    </a:p>
                  </a:txBody>
                  <a:tcPr marL="73273" marR="73273" marT="36637" marB="36637" anchor="ctr">
                    <a:solidFill>
                      <a:schemeClr val="accent5">
                        <a:lumMod val="40000"/>
                        <a:lumOff val="60000"/>
                      </a:schemeClr>
                    </a:solidFill>
                  </a:tcPr>
                </a:tc>
                <a:tc>
                  <a:txBody>
                    <a:bodyPr/>
                    <a:lstStyle/>
                    <a:p>
                      <a:pPr>
                        <a:spcBef>
                          <a:spcPts val="600"/>
                        </a:spcBef>
                      </a:pPr>
                      <a:r>
                        <a:rPr lang="en-GB" altLang="en-US" sz="1700" dirty="0"/>
                        <a:t>Restrict class shortcuts to ASCII chars</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3137229064"/>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re.IGNORECASE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re.I</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a:t>
                      </a:r>
                      <a:r>
                        <a:rPr lang="en-GB" altLang="en-US" sz="1700" dirty="0" err="1">
                          <a:latin typeface="Consolas" panose="020B0609020204030204" pitchFamily="49" charset="0"/>
                        </a:rPr>
                        <a:t>i</a:t>
                      </a:r>
                      <a:r>
                        <a:rPr lang="en-GB" altLang="en-US" sz="1700" dirty="0">
                          <a:latin typeface="Consolas" panose="020B0609020204030204" pitchFamily="49" charset="0"/>
                        </a:rPr>
                        <a:t>)</a:t>
                      </a:r>
                    </a:p>
                  </a:txBody>
                  <a:tcPr marL="73273" marR="73273" marT="36637" marB="36637" anchor="c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Case insensitive match</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119249700"/>
                  </a:ext>
                </a:extLst>
              </a:tr>
              <a:tr h="32647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re.LOCALE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err="1">
                          <a:latin typeface="Consolas" panose="020B0609020204030204" pitchFamily="49" charset="0"/>
                        </a:rPr>
                        <a:t>re.L</a:t>
                      </a:r>
                      <a:endParaRPr lang="en-GB"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latin typeface="Consolas" panose="020B0609020204030204" pitchFamily="49" charset="0"/>
                        </a:rPr>
                        <a:t>(?L)</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700" dirty="0"/>
                        <a:t>Class shortcuts are local sensitive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222224547"/>
                  </a:ext>
                </a:extLst>
              </a:tr>
              <a:tr h="30036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re.MULTILINE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err="1">
                          <a:latin typeface="Consolas" panose="020B0609020204030204" pitchFamily="49" charset="0"/>
                        </a:rPr>
                        <a:t>re.M</a:t>
                      </a:r>
                      <a:endParaRPr lang="en-GB"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latin typeface="Consolas" panose="020B0609020204030204" pitchFamily="49" charset="0"/>
                        </a:rPr>
                        <a:t>(?m)</a:t>
                      </a:r>
                    </a:p>
                  </a:txBody>
                  <a:tcPr marL="73273" marR="73273" marT="36637" marB="36637" anchor="ctr">
                    <a:solidFill>
                      <a:schemeClr val="accent5">
                        <a:lumMod val="20000"/>
                        <a:lumOff val="80000"/>
                      </a:schemeClr>
                    </a:solidFill>
                  </a:tcPr>
                </a:tc>
                <a:tc>
                  <a:txBody>
                    <a:bodyPr/>
                    <a:lstStyle/>
                    <a:p>
                      <a:pPr>
                        <a:spcBef>
                          <a:spcPts val="600"/>
                        </a:spcBef>
                      </a:pPr>
                      <a:r>
                        <a:rPr lang="en-GB" altLang="en-US" sz="1700" dirty="0"/>
                        <a:t>^ and $ match start and end of line</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4180840069"/>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re.DOTALL</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err="1">
                          <a:latin typeface="Consolas" panose="020B0609020204030204" pitchFamily="49" charset="0"/>
                        </a:rPr>
                        <a:t>re.S</a:t>
                      </a:r>
                      <a:endParaRPr lang="en-US" altLang="en-US" sz="1700" dirty="0">
                        <a:latin typeface="Consolas" panose="020B0609020204030204" pitchFamily="49" charset="0"/>
                      </a:endParaRP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latin typeface="Consolas" panose="020B0609020204030204" pitchFamily="49" charset="0"/>
                        </a:rPr>
                        <a:t>(?s)</a:t>
                      </a:r>
                    </a:p>
                  </a:txBody>
                  <a:tcPr marL="73273" marR="73273" marT="36637" marB="36637"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Dot </a:t>
                      </a:r>
                      <a:r>
                        <a:rPr lang="en-US" altLang="en-US" sz="1700" b="1" dirty="0"/>
                        <a:t>.</a:t>
                      </a:r>
                      <a:r>
                        <a:rPr lang="en-US" altLang="en-US" sz="1700" dirty="0"/>
                        <a:t> also matches a new-line</a:t>
                      </a:r>
                    </a:p>
                  </a:txBody>
                  <a:tcPr marL="73273" marR="73273" marT="36637" marB="36637" anchor="ctr">
                    <a:solidFill>
                      <a:schemeClr val="accent5">
                        <a:lumMod val="40000"/>
                        <a:lumOff val="60000"/>
                      </a:schemeClr>
                    </a:solidFill>
                  </a:tcPr>
                </a:tc>
                <a:extLst>
                  <a:ext uri="{0D108BD9-81ED-4DB2-BD59-A6C34878D82A}">
                    <a16:rowId xmlns:a16="http://schemas.microsoft.com/office/drawing/2014/main" val="2760987105"/>
                  </a:ext>
                </a:extLst>
              </a:tr>
              <a:tr h="35481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solidFill>
                            <a:schemeClr val="tx1"/>
                          </a:solidFill>
                          <a:latin typeface="Consolas" panose="020B0609020204030204" pitchFamily="49" charset="0"/>
                          <a:cs typeface="Courier New" panose="02070309020205020404" pitchFamily="49" charset="0"/>
                        </a:rPr>
                        <a:t>re.VERBOSE</a:t>
                      </a:r>
                      <a:endParaRPr lang="en-GB" sz="17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err="1">
                          <a:latin typeface="Consolas" panose="020B0609020204030204" pitchFamily="49" charset="0"/>
                        </a:rPr>
                        <a:t>re.X</a:t>
                      </a:r>
                      <a:endParaRPr lang="en-US" altLang="en-US" sz="1700" dirty="0">
                        <a:latin typeface="Consolas" panose="020B0609020204030204" pitchFamily="49" charset="0"/>
                      </a:endParaRP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latin typeface="Consolas" panose="020B0609020204030204" pitchFamily="49" charset="0"/>
                        </a:rPr>
                        <a:t>(?x)</a:t>
                      </a:r>
                    </a:p>
                  </a:txBody>
                  <a:tcPr marL="73273" marR="73273" marT="36637" marB="36637" anchor="ctr">
                    <a:solidFill>
                      <a:schemeClr val="accent5">
                        <a:lumMod val="20000"/>
                        <a:lumOff val="80000"/>
                      </a:schemeClr>
                    </a:solidFill>
                  </a:tcPr>
                </a:tc>
                <a:tc>
                  <a:txBody>
                    <a:bodyPr/>
                    <a:lstStyle/>
                    <a:p>
                      <a:pPr>
                        <a:spcBef>
                          <a:spcPts val="600"/>
                        </a:spcBef>
                      </a:pPr>
                      <a:r>
                        <a:rPr lang="en-US" altLang="en-US" sz="1700" dirty="0"/>
                        <a:t>Whitespace is ignored to allow comments</a:t>
                      </a:r>
                    </a:p>
                  </a:txBody>
                  <a:tcPr marL="73273" marR="73273" marT="36637" marB="36637" anchor="ctr">
                    <a:solidFill>
                      <a:schemeClr val="accent5">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581440EB-07E8-3C7A-1EC4-5A769BC02EA6}"/>
              </a:ext>
            </a:extLst>
          </p:cNvPr>
          <p:cNvSpPr txBox="1">
            <a:spLocks noChangeArrowheads="1"/>
          </p:cNvSpPr>
          <p:nvPr/>
        </p:nvSpPr>
        <p:spPr bwMode="auto">
          <a:xfrm>
            <a:off x="1248393" y="6039269"/>
            <a:ext cx="7460704"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dirty="0" err="1">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3330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7BEA-6BC3-801A-A8DC-8BCC851DB563}"/>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86572F9D-6AA0-7A16-0508-184D9E794EF2}"/>
              </a:ext>
            </a:extLst>
          </p:cNvPr>
          <p:cNvSpPr>
            <a:spLocks noGrp="1"/>
          </p:cNvSpPr>
          <p:nvPr>
            <p:ph type="body" sz="quarter" idx="13"/>
          </p:nvPr>
        </p:nvSpPr>
        <p:spPr>
          <a:xfrm>
            <a:off x="443922" y="1733108"/>
            <a:ext cx="7176078" cy="4348715"/>
          </a:xfrm>
        </p:spPr>
        <p:txBody>
          <a:bodyPr/>
          <a:lstStyle/>
          <a:p>
            <a:r>
              <a:rPr lang="en-GB" b="1" dirty="0" err="1"/>
              <a:t>re.findall</a:t>
            </a:r>
            <a:r>
              <a:rPr lang="en-GB" b="1" dirty="0"/>
              <a:t>()</a:t>
            </a:r>
          </a:p>
          <a:p>
            <a:pPr marL="285750" indent="-285750">
              <a:buFont typeface="Arial" panose="020B0604020202020204" pitchFamily="34" charset="0"/>
              <a:buChar char="•"/>
            </a:pPr>
            <a:r>
              <a:rPr lang="en-GB" dirty="0"/>
              <a:t>Returns a list of all non-overlapping matches or captured groups</a:t>
            </a:r>
          </a:p>
          <a:p>
            <a:pPr marL="285750" indent="-285750">
              <a:buFont typeface="Arial" panose="020B0604020202020204" pitchFamily="34" charset="0"/>
              <a:buChar char="•"/>
            </a:pPr>
            <a:r>
              <a:rPr lang="en-GB" dirty="0"/>
              <a:t>Useful when you need the full set of results at once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err="1"/>
              <a:t>re.finditer</a:t>
            </a:r>
            <a:r>
              <a:rPr lang="en-GB" b="1" dirty="0"/>
              <a:t>()</a:t>
            </a:r>
          </a:p>
          <a:p>
            <a:pPr marL="285750" indent="-285750">
              <a:buFont typeface="Arial" panose="020B0604020202020204" pitchFamily="34" charset="0"/>
              <a:buChar char="•"/>
            </a:pPr>
            <a:r>
              <a:rPr lang="en-GB" dirty="0"/>
              <a:t>Returns an iterator that yields match objects one at a time</a:t>
            </a:r>
          </a:p>
          <a:p>
            <a:pPr marL="285750" indent="-285750">
              <a:buFont typeface="Arial" panose="020B0604020202020204" pitchFamily="34" charset="0"/>
              <a:buChar char="•"/>
            </a:pPr>
            <a:r>
              <a:rPr lang="en-GB" dirty="0"/>
              <a:t>Useful for accessing match positions or groups individually</a:t>
            </a:r>
          </a:p>
        </p:txBody>
      </p:sp>
      <p:sp>
        <p:nvSpPr>
          <p:cNvPr id="4" name="Slide Number Placeholder 3">
            <a:extLst>
              <a:ext uri="{FF2B5EF4-FFF2-40B4-BE49-F238E27FC236}">
                <a16:creationId xmlns:a16="http://schemas.microsoft.com/office/drawing/2014/main" id="{3DDD4741-B1FC-9676-08E2-59157C26545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5" name="Rectangle 4">
            <a:extLst>
              <a:ext uri="{FF2B5EF4-FFF2-40B4-BE49-F238E27FC236}">
                <a16:creationId xmlns:a16="http://schemas.microsoft.com/office/drawing/2014/main" id="{2452D559-378D-F894-50EC-BF459A4A38DB}"/>
              </a:ext>
            </a:extLst>
          </p:cNvPr>
          <p:cNvSpPr txBox="1">
            <a:spLocks noChangeArrowheads="1"/>
          </p:cNvSpPr>
          <p:nvPr/>
        </p:nvSpPr>
        <p:spPr bwMode="auto">
          <a:xfrm>
            <a:off x="841993" y="2905845"/>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a:solidFill>
                  <a:schemeClr val="bg1"/>
                </a:solidFill>
                <a:latin typeface="Consolas" panose="020B0609020204030204" pitchFamily="49" charset="0"/>
                <a:cs typeface="Consolas" panose="020B0609020204030204" pitchFamily="49" charset="0"/>
              </a:rPr>
              <a:t>nums = re.findall(r'\b\d+\b', str)</a:t>
            </a:r>
          </a:p>
          <a:p>
            <a:pPr marL="0" indent="0">
              <a:buNone/>
            </a:pPr>
            <a:r>
              <a:rPr lang="en-GB" altLang="en-US">
                <a:solidFill>
                  <a:schemeClr val="bg1"/>
                </a:solidFill>
                <a:latin typeface="Consolas" panose="020B0609020204030204" pitchFamily="49" charset="0"/>
                <a:cs typeface="Consolas" panose="020B0609020204030204" pitchFamily="49" charset="0"/>
              </a:rPr>
              <a:t>print(nums)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EA54BBF4-B3F0-4BC5-45DA-B8BB379D064B}"/>
              </a:ext>
            </a:extLst>
          </p:cNvPr>
          <p:cNvSpPr txBox="1">
            <a:spLocks noChangeArrowheads="1"/>
          </p:cNvSpPr>
          <p:nvPr/>
        </p:nvSpPr>
        <p:spPr bwMode="auto">
          <a:xfrm>
            <a:off x="841993" y="5341121"/>
            <a:ext cx="6574807"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str='/dev/sd3d 135398 69683 52176 57% /home/stuff'</a:t>
            </a:r>
          </a:p>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(r'\b(\d+)\b', str):</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num.groups</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441B6CF6-EF32-7EDA-1B6B-3C84B3345D31}"/>
              </a:ext>
            </a:extLst>
          </p:cNvPr>
          <p:cNvSpPr txBox="1"/>
          <p:nvPr/>
        </p:nvSpPr>
        <p:spPr>
          <a:xfrm>
            <a:off x="7416801" y="3602671"/>
            <a:ext cx="3444239" cy="369332"/>
          </a:xfrm>
          <a:prstGeom prst="rect">
            <a:avLst/>
          </a:prstGeom>
          <a:solidFill>
            <a:schemeClr val="bg1"/>
          </a:solidFill>
          <a:ln>
            <a:solidFill>
              <a:schemeClr val="tx1"/>
            </a:solidFill>
          </a:ln>
        </p:spPr>
        <p:txBody>
          <a:bodyPr wrap="square" rtlCol="0">
            <a:spAutoFit/>
          </a:bodyPr>
          <a:lstStyle/>
          <a:p>
            <a:r>
              <a:rPr lang="en-GB"/>
              <a:t>['135398', '69683', '52176', '57']</a:t>
            </a:r>
            <a:endParaRPr lang="en-GB" dirty="0"/>
          </a:p>
        </p:txBody>
      </p:sp>
      <p:sp>
        <p:nvSpPr>
          <p:cNvPr id="9" name="TextBox 8">
            <a:extLst>
              <a:ext uri="{FF2B5EF4-FFF2-40B4-BE49-F238E27FC236}">
                <a16:creationId xmlns:a16="http://schemas.microsoft.com/office/drawing/2014/main" id="{B87B927A-66C7-7D3C-7AD6-95D6C0D6563D}"/>
              </a:ext>
            </a:extLst>
          </p:cNvPr>
          <p:cNvSpPr txBox="1"/>
          <p:nvPr/>
        </p:nvSpPr>
        <p:spPr>
          <a:xfrm>
            <a:off x="7416800" y="5341121"/>
            <a:ext cx="1330960" cy="1200329"/>
          </a:xfrm>
          <a:prstGeom prst="rect">
            <a:avLst/>
          </a:prstGeom>
          <a:solidFill>
            <a:schemeClr val="bg1"/>
          </a:solidFill>
          <a:ln>
            <a:solidFill>
              <a:schemeClr val="tx1"/>
            </a:solidFill>
          </a:ln>
        </p:spPr>
        <p:txBody>
          <a:bodyPr wrap="square" rtlCol="0">
            <a:spAutoFit/>
          </a:bodyPr>
          <a:lstStyle/>
          <a:p>
            <a:r>
              <a:rPr lang="en-GB"/>
              <a:t>('135398',)</a:t>
            </a:r>
          </a:p>
          <a:p>
            <a:r>
              <a:rPr lang="en-GB"/>
              <a:t>('69683',)</a:t>
            </a:r>
          </a:p>
          <a:p>
            <a:r>
              <a:rPr lang="en-GB"/>
              <a:t>('52176',)</a:t>
            </a:r>
          </a:p>
          <a:p>
            <a:r>
              <a:rPr lang="en-GB"/>
              <a:t>('57',)</a:t>
            </a:r>
            <a:endParaRPr lang="en-GB" dirty="0"/>
          </a:p>
        </p:txBody>
      </p:sp>
    </p:spTree>
    <p:extLst>
      <p:ext uri="{BB962C8B-B14F-4D97-AF65-F5344CB8AC3E}">
        <p14:creationId xmlns:p14="http://schemas.microsoft.com/office/powerpoint/2010/main" val="315171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8C31-FFF3-5DFD-1A04-FCE1103A9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737B5-6A36-8584-E355-2F2854F1211E}"/>
              </a:ext>
            </a:extLst>
          </p:cNvPr>
          <p:cNvSpPr>
            <a:spLocks noGrp="1"/>
          </p:cNvSpPr>
          <p:nvPr>
            <p:ph type="ctrTitle"/>
          </p:nvPr>
        </p:nvSpPr>
        <p:spPr/>
        <p:txBody>
          <a:bodyPr/>
          <a:lstStyle/>
          <a:p>
            <a:r>
              <a:rPr lang="en-GB" dirty="0"/>
              <a:t>Using Back-References in Regular Expressions</a:t>
            </a:r>
          </a:p>
        </p:txBody>
      </p:sp>
      <p:sp>
        <p:nvSpPr>
          <p:cNvPr id="3" name="Text Placeholder 2">
            <a:extLst>
              <a:ext uri="{FF2B5EF4-FFF2-40B4-BE49-F238E27FC236}">
                <a16:creationId xmlns:a16="http://schemas.microsoft.com/office/drawing/2014/main" id="{47959942-930D-3230-5CE5-D3C0222F16ED}"/>
              </a:ext>
            </a:extLst>
          </p:cNvPr>
          <p:cNvSpPr>
            <a:spLocks noGrp="1"/>
          </p:cNvSpPr>
          <p:nvPr>
            <p:ph type="body" sz="quarter" idx="13"/>
          </p:nvPr>
        </p:nvSpPr>
        <p:spPr>
          <a:xfrm>
            <a:off x="443922" y="1733108"/>
            <a:ext cx="7176078" cy="4348715"/>
          </a:xfrm>
        </p:spPr>
        <p:txBody>
          <a:bodyPr/>
          <a:lstStyle/>
          <a:p>
            <a:r>
              <a:rPr lang="en-GB" b="1" dirty="0"/>
              <a:t>Allow patterns to refer to earlier captured groups</a:t>
            </a:r>
          </a:p>
          <a:p>
            <a:pPr marL="285750" indent="-285750">
              <a:buFont typeface="Arial" panose="020B0604020202020204" pitchFamily="34" charset="0"/>
              <a:buChar char="•"/>
            </a:pPr>
            <a:r>
              <a:rPr lang="en-GB" dirty="0"/>
              <a:t>Written as \n, where n is the group number</a:t>
            </a:r>
          </a:p>
          <a:p>
            <a:pPr marL="285750" indent="-285750">
              <a:buFont typeface="Arial" panose="020B0604020202020204" pitchFamily="34" charset="0"/>
              <a:buChar char="•"/>
            </a:pPr>
            <a:r>
              <a:rPr lang="en-GB" dirty="0"/>
              <a:t>Or using Python specific \g&lt;n&gt; </a:t>
            </a:r>
          </a:p>
          <a:p>
            <a:pPr marL="285750" indent="-285750">
              <a:buFont typeface="Arial" panose="020B0604020202020204" pitchFamily="34" charset="0"/>
              <a:buChar char="•"/>
            </a:pPr>
            <a:r>
              <a:rPr lang="en-GB" dirty="0"/>
              <a:t>And \g&lt;0&gt; refers to the entire match</a:t>
            </a:r>
          </a:p>
          <a:p>
            <a:r>
              <a:rPr lang="en-GB" b="1" dirty="0"/>
              <a:t>Can be used in replacement strings with sub() and </a:t>
            </a:r>
            <a:r>
              <a:rPr lang="en-GB" b="1" dirty="0" err="1"/>
              <a:t>subn</a:t>
            </a:r>
            <a:r>
              <a:rPr lang="en-GB" b="1" dirty="0"/>
              <a:t>()</a:t>
            </a:r>
          </a:p>
        </p:txBody>
      </p:sp>
      <p:sp>
        <p:nvSpPr>
          <p:cNvPr id="4" name="Slide Number Placeholder 3">
            <a:extLst>
              <a:ext uri="{FF2B5EF4-FFF2-40B4-BE49-F238E27FC236}">
                <a16:creationId xmlns:a16="http://schemas.microsoft.com/office/drawing/2014/main" id="{F4278960-264A-8D30-F0B3-3855E658CA10}"/>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6" name="Rectangle 4">
            <a:extLst>
              <a:ext uri="{FF2B5EF4-FFF2-40B4-BE49-F238E27FC236}">
                <a16:creationId xmlns:a16="http://schemas.microsoft.com/office/drawing/2014/main" id="{5F3E468D-2399-5822-38A8-A6E601287DF8}"/>
              </a:ext>
            </a:extLst>
          </p:cNvPr>
          <p:cNvSpPr txBox="1">
            <a:spLocks noChangeArrowheads="1"/>
          </p:cNvSpPr>
          <p:nvPr/>
        </p:nvSpPr>
        <p:spPr bwMode="auto">
          <a:xfrm>
            <a:off x="744557" y="3766321"/>
            <a:ext cx="9130963"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str = 'copyright 2005-2006'</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)-((19|20)[0-9]{2})',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-2025', str))</a:t>
            </a:r>
          </a:p>
        </p:txBody>
      </p:sp>
      <p:sp>
        <p:nvSpPr>
          <p:cNvPr id="9" name="TextBox 8">
            <a:extLst>
              <a:ext uri="{FF2B5EF4-FFF2-40B4-BE49-F238E27FC236}">
                <a16:creationId xmlns:a16="http://schemas.microsoft.com/office/drawing/2014/main" id="{19933FB1-21CD-F27F-6E06-0AE9CF1387AF}"/>
              </a:ext>
            </a:extLst>
          </p:cNvPr>
          <p:cNvSpPr txBox="1"/>
          <p:nvPr/>
        </p:nvSpPr>
        <p:spPr>
          <a:xfrm>
            <a:off x="7254240" y="4490089"/>
            <a:ext cx="260096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dirty="0"/>
              <a:t>-2025</a:t>
            </a:r>
          </a:p>
        </p:txBody>
      </p:sp>
    </p:spTree>
    <p:extLst>
      <p:ext uri="{BB962C8B-B14F-4D97-AF65-F5344CB8AC3E}">
        <p14:creationId xmlns:p14="http://schemas.microsoft.com/office/powerpoint/2010/main" val="176767184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20947</TotalTime>
  <Words>5406</Words>
  <Application>Microsoft Office PowerPoint</Application>
  <PresentationFormat>Widescreen</PresentationFormat>
  <Paragraphs>545</Paragraphs>
  <Slides>23</Slides>
  <Notes>23</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23</vt:i4>
      </vt:variant>
    </vt:vector>
  </HeadingPairs>
  <TitlesOfParts>
    <vt:vector size="49" baseType="lpstr">
      <vt:lpstr>Arial</vt:lpstr>
      <vt:lpstr>Aptos</vt:lpstr>
      <vt:lpstr>Figtree Light</vt:lpstr>
      <vt:lpstr>Courier New</vt:lpstr>
      <vt:lpstr>Figtree</vt:lpstr>
      <vt:lpstr>Consolas</vt:lpstr>
      <vt:lpstr>Montserrat</vt:lpstr>
      <vt:lpstr>Montserrat Black</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Appendix 2 – Advanced Regular Expressions</vt:lpstr>
      <vt:lpstr>PowerPoint Presentation</vt:lpstr>
      <vt:lpstr>Core Regular Expression Meta-characters</vt:lpstr>
      <vt:lpstr>Understanding Regular Expression Objects</vt:lpstr>
      <vt:lpstr>Regular Expression Substitution</vt:lpstr>
      <vt:lpstr>Working with Compiled Regular Expressions</vt:lpstr>
      <vt:lpstr>Regex Flags</vt:lpstr>
      <vt:lpstr>Finding Multiple Matches in Text</vt:lpstr>
      <vt:lpstr>Using Back-References in Regular Expressions</vt:lpstr>
      <vt:lpstr>Capturing Vs Non-Capturing Groups</vt:lpstr>
      <vt:lpstr>Additional MatchObject Methods</vt:lpstr>
      <vt:lpstr>Using Named Capture Groups</vt:lpstr>
      <vt:lpstr>Minimal (Non-Greedy) Matches</vt:lpstr>
      <vt:lpstr>Matching Across Multiple lines</vt:lpstr>
      <vt:lpstr>Line by Line Matching</vt:lpstr>
      <vt:lpstr>Absolute Anchors vs Line Anchors</vt:lpstr>
      <vt:lpstr>Adding Comments and Readability to Regular Expressions</vt:lpstr>
      <vt:lpstr>Using Lambda Functions with re.sub</vt:lpstr>
      <vt:lpstr>Look-around Assertions in Regular Expressions</vt:lpstr>
      <vt:lpstr>Look-around Assertions – Another Example</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57</cp:revision>
  <dcterms:created xsi:type="dcterms:W3CDTF">2024-06-24T11:44:08Z</dcterms:created>
  <dcterms:modified xsi:type="dcterms:W3CDTF">2025-11-18T14:46:55Z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